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5" r:id="rId10"/>
    <p:sldId id="264" r:id="rId11"/>
  </p:sldIdLst>
  <p:sldSz cx="14630400" cy="8229600"/>
  <p:notesSz cx="8229600" cy="14630400"/>
  <p:embeddedFontLst>
    <p:embeddedFont>
      <p:font typeface="Arimo" panose="020B0604020202020204" charset="0"/>
      <p:regular r:id="rId13"/>
    </p:embeddedFont>
    <p:embeddedFont>
      <p:font typeface="Outfit Extra Bold"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8" d="100"/>
          <a:sy n="58" d="100"/>
        </p:scale>
        <p:origin x="75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51611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112401"/>
            <a:ext cx="7556421" cy="2835116"/>
          </a:xfrm>
          <a:prstGeom prst="rect">
            <a:avLst/>
          </a:prstGeom>
          <a:noFill/>
          <a:ln/>
        </p:spPr>
        <p:txBody>
          <a:bodyPr wrap="squar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Operational Challenges in the Global Shipping Industry: A Case Study of Maersk</a:t>
            </a:r>
            <a:endParaRPr lang="en-US" sz="4450" dirty="0"/>
          </a:p>
        </p:txBody>
      </p:sp>
      <p:sp>
        <p:nvSpPr>
          <p:cNvPr id="4" name="Text 1"/>
          <p:cNvSpPr/>
          <p:nvPr/>
        </p:nvSpPr>
        <p:spPr>
          <a:xfrm>
            <a:off x="793790" y="4287679"/>
            <a:ext cx="7556421" cy="2177415"/>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This presentation analyzes the operational challenges and solutions implemented by Maersk, a global leader in the shipping industry. We'll examine key operational processes, explore quality control methods, and delve into the impact of current challenges on Maersk's operations. We'll also showcase innovative strategies and technological advancements employed by the company to navigate these complex dynamics.</a:t>
            </a:r>
            <a:endParaRPr lang="en-US" sz="1750" dirty="0"/>
          </a:p>
        </p:txBody>
      </p:sp>
      <p:sp>
        <p:nvSpPr>
          <p:cNvPr id="5" name="Shape 2"/>
          <p:cNvSpPr/>
          <p:nvPr/>
        </p:nvSpPr>
        <p:spPr>
          <a:xfrm>
            <a:off x="793790" y="6737152"/>
            <a:ext cx="362903" cy="362903"/>
          </a:xfrm>
          <a:prstGeom prst="roundRect">
            <a:avLst>
              <a:gd name="adj" fmla="val 25194296"/>
            </a:avLst>
          </a:prstGeom>
          <a:noFill/>
          <a:ln w="7620">
            <a:solidFill>
              <a:srgbClr val="FFFFFF"/>
            </a:solidFill>
            <a:prstDash val="solid"/>
          </a:ln>
        </p:spPr>
      </p:sp>
      <p:pic>
        <p:nvPicPr>
          <p:cNvPr id="1026" name="Picture 2" descr="Maersk Logo, symbol, meaning, history ...">
            <a:extLst>
              <a:ext uri="{FF2B5EF4-FFF2-40B4-BE49-F238E27FC236}">
                <a16:creationId xmlns:a16="http://schemas.microsoft.com/office/drawing/2014/main" id="{EE526DAF-52F8-8870-2C62-42F745DEF4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5297" y="538249"/>
            <a:ext cx="3423805" cy="1600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147173"/>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Conclusion: Driving Industry Leadership</a:t>
            </a:r>
            <a:endParaRPr lang="en-US" sz="4450" dirty="0"/>
          </a:p>
        </p:txBody>
      </p:sp>
      <p:sp>
        <p:nvSpPr>
          <p:cNvPr id="4" name="Text 1"/>
          <p:cNvSpPr/>
          <p:nvPr/>
        </p:nvSpPr>
        <p:spPr>
          <a:xfrm>
            <a:off x="6280190" y="3904893"/>
            <a:ext cx="7556421" cy="2177415"/>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Maersk's commitment to operational excellence, environmental stewardship, and technological innovation positions the company to navigate evolving market dynamics effectively. The company's comprehensive approach ensures that it not only addresses current challenges but also capitalizes on opportunities for growth and sustainability.</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301954"/>
            <a:ext cx="8961120"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Maersk: A Global Logistics Leader</a:t>
            </a:r>
            <a:endParaRPr lang="en-US" sz="4450" dirty="0"/>
          </a:p>
        </p:txBody>
      </p:sp>
      <p:sp>
        <p:nvSpPr>
          <p:cNvPr id="3" name="Text 1"/>
          <p:cNvSpPr/>
          <p:nvPr/>
        </p:nvSpPr>
        <p:spPr>
          <a:xfrm>
            <a:off x="793790" y="3577709"/>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Business Activities</a:t>
            </a:r>
            <a:endParaRPr lang="en-US" sz="2200" dirty="0"/>
          </a:p>
        </p:txBody>
      </p:sp>
      <p:sp>
        <p:nvSpPr>
          <p:cNvPr id="4" name="Text 2"/>
          <p:cNvSpPr/>
          <p:nvPr/>
        </p:nvSpPr>
        <p:spPr>
          <a:xfrm>
            <a:off x="793790" y="415885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itchFamily="34" charset="0"/>
                <a:ea typeface="Arimo" pitchFamily="34" charset="-122"/>
                <a:cs typeface="Arimo" pitchFamily="34" charset="-120"/>
              </a:rPr>
              <a:t>Shipping</a:t>
            </a:r>
            <a:endParaRPr lang="en-US" sz="1750" dirty="0"/>
          </a:p>
        </p:txBody>
      </p:sp>
      <p:sp>
        <p:nvSpPr>
          <p:cNvPr id="5" name="Text 3"/>
          <p:cNvSpPr/>
          <p:nvPr/>
        </p:nvSpPr>
        <p:spPr>
          <a:xfrm>
            <a:off x="793790" y="460105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itchFamily="34" charset="0"/>
                <a:ea typeface="Arimo" pitchFamily="34" charset="-122"/>
                <a:cs typeface="Arimo" pitchFamily="34" charset="-120"/>
              </a:rPr>
              <a:t>Port operations</a:t>
            </a:r>
            <a:endParaRPr lang="en-US" sz="1750" dirty="0"/>
          </a:p>
        </p:txBody>
      </p:sp>
      <p:sp>
        <p:nvSpPr>
          <p:cNvPr id="6" name="Text 4"/>
          <p:cNvSpPr/>
          <p:nvPr/>
        </p:nvSpPr>
        <p:spPr>
          <a:xfrm>
            <a:off x="793790" y="504324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itchFamily="34" charset="0"/>
                <a:ea typeface="Arimo" pitchFamily="34" charset="-122"/>
                <a:cs typeface="Arimo" pitchFamily="34" charset="-120"/>
              </a:rPr>
              <a:t>Supply chain management</a:t>
            </a:r>
            <a:endParaRPr lang="en-US" sz="1750" dirty="0"/>
          </a:p>
        </p:txBody>
      </p:sp>
      <p:sp>
        <p:nvSpPr>
          <p:cNvPr id="7" name="Text 5"/>
          <p:cNvSpPr/>
          <p:nvPr/>
        </p:nvSpPr>
        <p:spPr>
          <a:xfrm>
            <a:off x="793790" y="548544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itchFamily="34" charset="0"/>
                <a:ea typeface="Arimo" pitchFamily="34" charset="-122"/>
                <a:cs typeface="Arimo" pitchFamily="34" charset="-120"/>
              </a:rPr>
              <a:t>Warehousing</a:t>
            </a:r>
            <a:endParaRPr lang="en-US" sz="1750" dirty="0"/>
          </a:p>
        </p:txBody>
      </p:sp>
      <p:sp>
        <p:nvSpPr>
          <p:cNvPr id="8" name="Text 6"/>
          <p:cNvSpPr/>
          <p:nvPr/>
        </p:nvSpPr>
        <p:spPr>
          <a:xfrm>
            <a:off x="7599521" y="3577709"/>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Key Facts</a:t>
            </a:r>
            <a:endParaRPr lang="en-US" sz="2200" dirty="0"/>
          </a:p>
        </p:txBody>
      </p:sp>
      <p:sp>
        <p:nvSpPr>
          <p:cNvPr id="9" name="Text 7"/>
          <p:cNvSpPr/>
          <p:nvPr/>
        </p:nvSpPr>
        <p:spPr>
          <a:xfrm>
            <a:off x="7599521" y="4158853"/>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A2742"/>
                </a:solidFill>
                <a:latin typeface="Arimo" pitchFamily="34" charset="0"/>
                <a:ea typeface="Arimo" pitchFamily="34" charset="-122"/>
                <a:cs typeface="Arimo" pitchFamily="34" charset="-120"/>
              </a:rPr>
              <a:t>Founded in 1904, headquartered in Copenhagen, Denmark.</a:t>
            </a:r>
            <a:endParaRPr lang="en-US" sz="1750" dirty="0"/>
          </a:p>
        </p:txBody>
      </p:sp>
      <p:sp>
        <p:nvSpPr>
          <p:cNvPr id="10" name="Text 8"/>
          <p:cNvSpPr/>
          <p:nvPr/>
        </p:nvSpPr>
        <p:spPr>
          <a:xfrm>
            <a:off x="7599521" y="4963954"/>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itchFamily="34" charset="0"/>
                <a:ea typeface="Arimo" pitchFamily="34" charset="-122"/>
                <a:cs typeface="Arimo" pitchFamily="34" charset="-120"/>
              </a:rPr>
              <a:t>Operates in 130 countries with over 100,000 employees.</a:t>
            </a:r>
            <a:endParaRPr lang="en-US" sz="1750" dirty="0"/>
          </a:p>
        </p:txBody>
      </p:sp>
      <p:sp>
        <p:nvSpPr>
          <p:cNvPr id="11" name="Text 9"/>
          <p:cNvSpPr/>
          <p:nvPr/>
        </p:nvSpPr>
        <p:spPr>
          <a:xfrm>
            <a:off x="7599521" y="540615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itchFamily="34" charset="0"/>
                <a:ea typeface="Arimo" pitchFamily="34" charset="-122"/>
                <a:cs typeface="Arimo" pitchFamily="34" charset="-120"/>
              </a:rPr>
              <a:t>2023 annual revenue: US$51.1 billion.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68641" y="793433"/>
            <a:ext cx="7579519" cy="1396841"/>
          </a:xfrm>
          <a:prstGeom prst="rect">
            <a:avLst/>
          </a:prstGeom>
          <a:noFill/>
          <a:ln/>
        </p:spPr>
        <p:txBody>
          <a:bodyPr wrap="square" lIns="0" tIns="0" rIns="0" bIns="0" rtlCol="0" anchor="t"/>
          <a:lstStyle/>
          <a:p>
            <a:pPr marL="0" indent="0">
              <a:lnSpc>
                <a:spcPts val="5450"/>
              </a:lnSpc>
              <a:buNone/>
            </a:pPr>
            <a:r>
              <a:rPr lang="en-US" sz="4350" b="1" dirty="0">
                <a:solidFill>
                  <a:srgbClr val="231971"/>
                </a:solidFill>
                <a:latin typeface="Outfit Extra Bold" pitchFamily="34" charset="0"/>
                <a:ea typeface="Outfit Extra Bold" pitchFamily="34" charset="-122"/>
                <a:cs typeface="Outfit Extra Bold" pitchFamily="34" charset="-120"/>
              </a:rPr>
              <a:t>Key Operational Processes at Maersk</a:t>
            </a:r>
            <a:endParaRPr lang="en-US" sz="4350" dirty="0"/>
          </a:p>
        </p:txBody>
      </p:sp>
      <p:sp>
        <p:nvSpPr>
          <p:cNvPr id="4" name="Shape 1"/>
          <p:cNvSpPr/>
          <p:nvPr/>
        </p:nvSpPr>
        <p:spPr>
          <a:xfrm>
            <a:off x="6268641" y="2776776"/>
            <a:ext cx="391120" cy="391120"/>
          </a:xfrm>
          <a:prstGeom prst="roundRect">
            <a:avLst>
              <a:gd name="adj" fmla="val 24002"/>
            </a:avLst>
          </a:prstGeom>
          <a:solidFill>
            <a:srgbClr val="E9E6FA"/>
          </a:solidFill>
          <a:ln w="7620">
            <a:solidFill>
              <a:srgbClr val="BDB8DF"/>
            </a:solidFill>
            <a:prstDash val="solid"/>
          </a:ln>
        </p:spPr>
      </p:sp>
      <p:sp>
        <p:nvSpPr>
          <p:cNvPr id="5" name="Text 2"/>
          <p:cNvSpPr/>
          <p:nvPr/>
        </p:nvSpPr>
        <p:spPr>
          <a:xfrm>
            <a:off x="6883241" y="2776776"/>
            <a:ext cx="2793921" cy="349210"/>
          </a:xfrm>
          <a:prstGeom prst="rect">
            <a:avLst/>
          </a:prstGeom>
          <a:noFill/>
          <a:ln/>
        </p:spPr>
        <p:txBody>
          <a:bodyPr wrap="none" lIns="0" tIns="0" rIns="0" bIns="0" rtlCol="0" anchor="t"/>
          <a:lstStyle/>
          <a:p>
            <a:pPr marL="0" indent="0">
              <a:lnSpc>
                <a:spcPts val="2700"/>
              </a:lnSpc>
              <a:buNone/>
            </a:pPr>
            <a:r>
              <a:rPr lang="en-US" sz="2150" b="1" dirty="0">
                <a:solidFill>
                  <a:srgbClr val="2A2742"/>
                </a:solidFill>
                <a:latin typeface="Outfit Extra Bold" pitchFamily="34" charset="0"/>
                <a:ea typeface="Outfit Extra Bold" pitchFamily="34" charset="-122"/>
                <a:cs typeface="Outfit Extra Bold" pitchFamily="34" charset="-120"/>
              </a:rPr>
              <a:t>Ocean Freight</a:t>
            </a:r>
            <a:endParaRPr lang="en-US" sz="2150" dirty="0"/>
          </a:p>
        </p:txBody>
      </p:sp>
      <p:sp>
        <p:nvSpPr>
          <p:cNvPr id="6" name="Text 3"/>
          <p:cNvSpPr/>
          <p:nvPr/>
        </p:nvSpPr>
        <p:spPr>
          <a:xfrm>
            <a:off x="6883241" y="3260050"/>
            <a:ext cx="3063478" cy="2145268"/>
          </a:xfrm>
          <a:prstGeom prst="rect">
            <a:avLst/>
          </a:prstGeom>
          <a:noFill/>
          <a:ln/>
        </p:spPr>
        <p:txBody>
          <a:bodyPr wrap="square" lIns="0" tIns="0" rIns="0" bIns="0" rtlCol="0" anchor="t"/>
          <a:lstStyle/>
          <a:p>
            <a:pPr marL="0" indent="0">
              <a:lnSpc>
                <a:spcPts val="2800"/>
              </a:lnSpc>
              <a:buNone/>
            </a:pPr>
            <a:r>
              <a:rPr lang="en-US" sz="1750" dirty="0">
                <a:solidFill>
                  <a:srgbClr val="2A2742"/>
                </a:solidFill>
                <a:latin typeface="Arimo" pitchFamily="34" charset="0"/>
                <a:ea typeface="Arimo" pitchFamily="34" charset="-122"/>
                <a:cs typeface="Arimo" pitchFamily="34" charset="-120"/>
              </a:rPr>
              <a:t>Maersk utilizes its vast fleet of container ships for international transport, offering flexible shipping options, advanced route planning, and fuel-efficient vessels.</a:t>
            </a:r>
            <a:endParaRPr lang="en-US" sz="1750" dirty="0"/>
          </a:p>
        </p:txBody>
      </p:sp>
      <p:sp>
        <p:nvSpPr>
          <p:cNvPr id="7" name="Shape 4"/>
          <p:cNvSpPr/>
          <p:nvPr/>
        </p:nvSpPr>
        <p:spPr>
          <a:xfrm>
            <a:off x="10170200" y="2776776"/>
            <a:ext cx="391120" cy="391120"/>
          </a:xfrm>
          <a:prstGeom prst="roundRect">
            <a:avLst>
              <a:gd name="adj" fmla="val 24002"/>
            </a:avLst>
          </a:prstGeom>
          <a:solidFill>
            <a:srgbClr val="E9E6FA"/>
          </a:solidFill>
          <a:ln w="7620">
            <a:solidFill>
              <a:srgbClr val="BDB8DF"/>
            </a:solidFill>
            <a:prstDash val="solid"/>
          </a:ln>
        </p:spPr>
      </p:sp>
      <p:sp>
        <p:nvSpPr>
          <p:cNvPr id="8" name="Text 5"/>
          <p:cNvSpPr/>
          <p:nvPr/>
        </p:nvSpPr>
        <p:spPr>
          <a:xfrm>
            <a:off x="10784800" y="2776776"/>
            <a:ext cx="2860238" cy="349210"/>
          </a:xfrm>
          <a:prstGeom prst="rect">
            <a:avLst/>
          </a:prstGeom>
          <a:noFill/>
          <a:ln/>
        </p:spPr>
        <p:txBody>
          <a:bodyPr wrap="none" lIns="0" tIns="0" rIns="0" bIns="0" rtlCol="0" anchor="t"/>
          <a:lstStyle/>
          <a:p>
            <a:pPr marL="0" indent="0">
              <a:lnSpc>
                <a:spcPts val="2700"/>
              </a:lnSpc>
              <a:buNone/>
            </a:pPr>
            <a:r>
              <a:rPr lang="en-US" sz="2150" b="1" dirty="0">
                <a:solidFill>
                  <a:srgbClr val="2A2742"/>
                </a:solidFill>
                <a:latin typeface="Outfit Extra Bold" pitchFamily="34" charset="0"/>
                <a:ea typeface="Outfit Extra Bold" pitchFamily="34" charset="-122"/>
                <a:cs typeface="Outfit Extra Bold" pitchFamily="34" charset="-120"/>
              </a:rPr>
              <a:t>Inland Transportation</a:t>
            </a:r>
            <a:endParaRPr lang="en-US" sz="2150" dirty="0"/>
          </a:p>
        </p:txBody>
      </p:sp>
      <p:sp>
        <p:nvSpPr>
          <p:cNvPr id="9" name="Text 6"/>
          <p:cNvSpPr/>
          <p:nvPr/>
        </p:nvSpPr>
        <p:spPr>
          <a:xfrm>
            <a:off x="10784800" y="3260050"/>
            <a:ext cx="3063478" cy="1787723"/>
          </a:xfrm>
          <a:prstGeom prst="rect">
            <a:avLst/>
          </a:prstGeom>
          <a:noFill/>
          <a:ln/>
        </p:spPr>
        <p:txBody>
          <a:bodyPr wrap="square" lIns="0" tIns="0" rIns="0" bIns="0" rtlCol="0" anchor="t"/>
          <a:lstStyle/>
          <a:p>
            <a:pPr marL="0" indent="0">
              <a:lnSpc>
                <a:spcPts val="2800"/>
              </a:lnSpc>
              <a:buNone/>
            </a:pPr>
            <a:r>
              <a:rPr lang="en-US" sz="1750" dirty="0">
                <a:solidFill>
                  <a:srgbClr val="2A2742"/>
                </a:solidFill>
                <a:latin typeface="Arimo" pitchFamily="34" charset="0"/>
                <a:ea typeface="Arimo" pitchFamily="34" charset="-122"/>
                <a:cs typeface="Arimo" pitchFamily="34" charset="-120"/>
              </a:rPr>
              <a:t>Maersk provides intermodal transportation solutions, connecting ports with inland destinations through trucking, rail, and aircraft services.</a:t>
            </a:r>
            <a:endParaRPr lang="en-US" sz="1750" dirty="0"/>
          </a:p>
        </p:txBody>
      </p:sp>
      <p:sp>
        <p:nvSpPr>
          <p:cNvPr id="10" name="Shape 7"/>
          <p:cNvSpPr/>
          <p:nvPr/>
        </p:nvSpPr>
        <p:spPr>
          <a:xfrm>
            <a:off x="6268641" y="5880140"/>
            <a:ext cx="391120" cy="391120"/>
          </a:xfrm>
          <a:prstGeom prst="roundRect">
            <a:avLst>
              <a:gd name="adj" fmla="val 24002"/>
            </a:avLst>
          </a:prstGeom>
          <a:solidFill>
            <a:srgbClr val="E9E6FA"/>
          </a:solidFill>
          <a:ln w="7620">
            <a:solidFill>
              <a:srgbClr val="BDB8DF"/>
            </a:solidFill>
            <a:prstDash val="solid"/>
          </a:ln>
        </p:spPr>
      </p:sp>
      <p:sp>
        <p:nvSpPr>
          <p:cNvPr id="11" name="Text 8"/>
          <p:cNvSpPr/>
          <p:nvPr/>
        </p:nvSpPr>
        <p:spPr>
          <a:xfrm>
            <a:off x="6883241" y="5880140"/>
            <a:ext cx="3897630" cy="349210"/>
          </a:xfrm>
          <a:prstGeom prst="rect">
            <a:avLst/>
          </a:prstGeom>
          <a:noFill/>
          <a:ln/>
        </p:spPr>
        <p:txBody>
          <a:bodyPr wrap="none" lIns="0" tIns="0" rIns="0" bIns="0" rtlCol="0" anchor="t"/>
          <a:lstStyle/>
          <a:p>
            <a:pPr marL="0" indent="0">
              <a:lnSpc>
                <a:spcPts val="2700"/>
              </a:lnSpc>
              <a:buNone/>
            </a:pPr>
            <a:r>
              <a:rPr lang="en-US" sz="2150" b="1" dirty="0">
                <a:solidFill>
                  <a:srgbClr val="2A2742"/>
                </a:solidFill>
                <a:latin typeface="Outfit Extra Bold" pitchFamily="34" charset="0"/>
                <a:ea typeface="Outfit Extra Bold" pitchFamily="34" charset="-122"/>
                <a:cs typeface="Outfit Extra Bold" pitchFamily="34" charset="-120"/>
              </a:rPr>
              <a:t>Warehousing and Distribution</a:t>
            </a:r>
            <a:endParaRPr lang="en-US" sz="2150" dirty="0"/>
          </a:p>
        </p:txBody>
      </p:sp>
      <p:sp>
        <p:nvSpPr>
          <p:cNvPr id="12" name="Text 9"/>
          <p:cNvSpPr/>
          <p:nvPr/>
        </p:nvSpPr>
        <p:spPr>
          <a:xfrm>
            <a:off x="6883241" y="6363414"/>
            <a:ext cx="6964918" cy="1072634"/>
          </a:xfrm>
          <a:prstGeom prst="rect">
            <a:avLst/>
          </a:prstGeom>
          <a:noFill/>
          <a:ln/>
        </p:spPr>
        <p:txBody>
          <a:bodyPr wrap="square" lIns="0" tIns="0" rIns="0" bIns="0" rtlCol="0" anchor="t"/>
          <a:lstStyle/>
          <a:p>
            <a:pPr marL="0" indent="0">
              <a:lnSpc>
                <a:spcPts val="2800"/>
              </a:lnSpc>
              <a:buNone/>
            </a:pPr>
            <a:r>
              <a:rPr lang="en-US" sz="1750" dirty="0">
                <a:solidFill>
                  <a:srgbClr val="2A2742"/>
                </a:solidFill>
                <a:latin typeface="Arimo" pitchFamily="34" charset="0"/>
                <a:ea typeface="Arimo" pitchFamily="34" charset="-122"/>
                <a:cs typeface="Arimo" pitchFamily="34" charset="-120"/>
              </a:rPr>
              <a:t>Maersk offers warehousing solutions for storage and inventory management across global facilities, including inventory tracking, demand forecasting, and just-in-time inventory systems.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722948" y="683300"/>
            <a:ext cx="7698105" cy="1291114"/>
          </a:xfrm>
          <a:prstGeom prst="rect">
            <a:avLst/>
          </a:prstGeom>
          <a:noFill/>
          <a:ln/>
        </p:spPr>
        <p:txBody>
          <a:bodyPr wrap="square" lIns="0" tIns="0" rIns="0" bIns="0" rtlCol="0" anchor="t"/>
          <a:lstStyle/>
          <a:p>
            <a:pPr marL="0" indent="0">
              <a:lnSpc>
                <a:spcPts val="5050"/>
              </a:lnSpc>
              <a:buNone/>
            </a:pPr>
            <a:r>
              <a:rPr lang="en-US" sz="4050" b="1" dirty="0">
                <a:solidFill>
                  <a:srgbClr val="231971"/>
                </a:solidFill>
                <a:latin typeface="Outfit Extra Bold" pitchFamily="34" charset="0"/>
                <a:ea typeface="Outfit Extra Bold" pitchFamily="34" charset="-122"/>
                <a:cs typeface="Outfit Extra Bold" pitchFamily="34" charset="-120"/>
              </a:rPr>
              <a:t>Quality Control Methods at Maersk</a:t>
            </a:r>
            <a:endParaRPr lang="en-US" sz="4050" dirty="0"/>
          </a:p>
        </p:txBody>
      </p:sp>
      <p:sp>
        <p:nvSpPr>
          <p:cNvPr id="4" name="Shape 1"/>
          <p:cNvSpPr/>
          <p:nvPr/>
        </p:nvSpPr>
        <p:spPr>
          <a:xfrm>
            <a:off x="722948" y="2284214"/>
            <a:ext cx="3745825" cy="3188732"/>
          </a:xfrm>
          <a:prstGeom prst="roundRect">
            <a:avLst>
              <a:gd name="adj" fmla="val 2721"/>
            </a:avLst>
          </a:prstGeom>
          <a:solidFill>
            <a:srgbClr val="E9E6FA"/>
          </a:solidFill>
          <a:ln w="7620">
            <a:solidFill>
              <a:srgbClr val="BDB8DF"/>
            </a:solidFill>
            <a:prstDash val="solid"/>
          </a:ln>
        </p:spPr>
      </p:sp>
      <p:sp>
        <p:nvSpPr>
          <p:cNvPr id="5" name="Text 2"/>
          <p:cNvSpPr/>
          <p:nvPr/>
        </p:nvSpPr>
        <p:spPr>
          <a:xfrm>
            <a:off x="937141" y="2498408"/>
            <a:ext cx="2582108" cy="322778"/>
          </a:xfrm>
          <a:prstGeom prst="rect">
            <a:avLst/>
          </a:prstGeom>
          <a:noFill/>
          <a:ln/>
        </p:spPr>
        <p:txBody>
          <a:bodyPr wrap="none" lIns="0" tIns="0" rIns="0" bIns="0" rtlCol="0" anchor="t"/>
          <a:lstStyle/>
          <a:p>
            <a:pPr marL="0" indent="0">
              <a:lnSpc>
                <a:spcPts val="2500"/>
              </a:lnSpc>
              <a:buNone/>
            </a:pPr>
            <a:r>
              <a:rPr lang="en-US" sz="2000" b="1" dirty="0">
                <a:solidFill>
                  <a:srgbClr val="2A2742"/>
                </a:solidFill>
                <a:latin typeface="Outfit Extra Bold" pitchFamily="34" charset="0"/>
                <a:ea typeface="Outfit Extra Bold" pitchFamily="34" charset="-122"/>
                <a:cs typeface="Outfit Extra Bold" pitchFamily="34" charset="-120"/>
              </a:rPr>
              <a:t>ISO Certifications</a:t>
            </a:r>
            <a:endParaRPr lang="en-US" sz="2000" dirty="0"/>
          </a:p>
        </p:txBody>
      </p:sp>
      <p:sp>
        <p:nvSpPr>
          <p:cNvPr id="6" name="Text 3"/>
          <p:cNvSpPr/>
          <p:nvPr/>
        </p:nvSpPr>
        <p:spPr>
          <a:xfrm>
            <a:off x="937141" y="2945130"/>
            <a:ext cx="3317438" cy="2313623"/>
          </a:xfrm>
          <a:prstGeom prst="rect">
            <a:avLst/>
          </a:prstGeom>
          <a:noFill/>
          <a:ln/>
        </p:spPr>
        <p:txBody>
          <a:bodyPr wrap="square" lIns="0" tIns="0" rIns="0" bIns="0" rtlCol="0" anchor="t"/>
          <a:lstStyle/>
          <a:p>
            <a:pPr marL="0" indent="0">
              <a:lnSpc>
                <a:spcPts val="2600"/>
              </a:lnSpc>
              <a:buNone/>
            </a:pPr>
            <a:r>
              <a:rPr lang="en-US" sz="1600" dirty="0">
                <a:solidFill>
                  <a:srgbClr val="2A2742"/>
                </a:solidFill>
                <a:latin typeface="Arimo" pitchFamily="34" charset="0"/>
                <a:ea typeface="Arimo" pitchFamily="34" charset="-122"/>
                <a:cs typeface="Arimo" pitchFamily="34" charset="-120"/>
              </a:rPr>
              <a:t>Maersk adheres to international standards for quality management, environmental management, and occupational health and safety management. It holds certifications like ISO 9001, ISO 14001, and ISO 45001.</a:t>
            </a:r>
            <a:endParaRPr lang="en-US" sz="1600" dirty="0"/>
          </a:p>
        </p:txBody>
      </p:sp>
      <p:sp>
        <p:nvSpPr>
          <p:cNvPr id="7" name="Shape 4"/>
          <p:cNvSpPr/>
          <p:nvPr/>
        </p:nvSpPr>
        <p:spPr>
          <a:xfrm>
            <a:off x="4675346" y="2284214"/>
            <a:ext cx="3745825" cy="3188732"/>
          </a:xfrm>
          <a:prstGeom prst="roundRect">
            <a:avLst>
              <a:gd name="adj" fmla="val 2721"/>
            </a:avLst>
          </a:prstGeom>
          <a:solidFill>
            <a:srgbClr val="E9E6FA"/>
          </a:solidFill>
          <a:ln w="7620">
            <a:solidFill>
              <a:srgbClr val="BDB8DF"/>
            </a:solidFill>
            <a:prstDash val="solid"/>
          </a:ln>
        </p:spPr>
      </p:sp>
      <p:sp>
        <p:nvSpPr>
          <p:cNvPr id="8" name="Text 5"/>
          <p:cNvSpPr/>
          <p:nvPr/>
        </p:nvSpPr>
        <p:spPr>
          <a:xfrm>
            <a:off x="4889540" y="2498408"/>
            <a:ext cx="3317438" cy="645557"/>
          </a:xfrm>
          <a:prstGeom prst="rect">
            <a:avLst/>
          </a:prstGeom>
          <a:noFill/>
          <a:ln/>
        </p:spPr>
        <p:txBody>
          <a:bodyPr wrap="square" lIns="0" tIns="0" rIns="0" bIns="0" rtlCol="0" anchor="t"/>
          <a:lstStyle/>
          <a:p>
            <a:pPr marL="0" indent="0">
              <a:lnSpc>
                <a:spcPts val="2500"/>
              </a:lnSpc>
              <a:buNone/>
            </a:pPr>
            <a:r>
              <a:rPr lang="en-US" sz="2000" b="1" dirty="0">
                <a:solidFill>
                  <a:srgbClr val="2A2742"/>
                </a:solidFill>
                <a:latin typeface="Outfit Extra Bold" pitchFamily="34" charset="0"/>
                <a:ea typeface="Outfit Extra Bold" pitchFamily="34" charset="-122"/>
                <a:cs typeface="Outfit Extra Bold" pitchFamily="34" charset="-120"/>
              </a:rPr>
              <a:t>Vendor and Supplier Quality Management</a:t>
            </a:r>
            <a:endParaRPr lang="en-US" sz="2000" dirty="0"/>
          </a:p>
        </p:txBody>
      </p:sp>
      <p:sp>
        <p:nvSpPr>
          <p:cNvPr id="9" name="Text 6"/>
          <p:cNvSpPr/>
          <p:nvPr/>
        </p:nvSpPr>
        <p:spPr>
          <a:xfrm>
            <a:off x="4889540" y="3267908"/>
            <a:ext cx="3317438" cy="1983105"/>
          </a:xfrm>
          <a:prstGeom prst="rect">
            <a:avLst/>
          </a:prstGeom>
          <a:noFill/>
          <a:ln/>
        </p:spPr>
        <p:txBody>
          <a:bodyPr wrap="square" lIns="0" tIns="0" rIns="0" bIns="0" rtlCol="0" anchor="t"/>
          <a:lstStyle/>
          <a:p>
            <a:pPr marL="0" indent="0">
              <a:lnSpc>
                <a:spcPts val="2600"/>
              </a:lnSpc>
              <a:buNone/>
            </a:pPr>
            <a:r>
              <a:rPr lang="en-US" sz="1600" dirty="0">
                <a:solidFill>
                  <a:srgbClr val="2A2742"/>
                </a:solidFill>
                <a:latin typeface="Arimo" pitchFamily="34" charset="0"/>
                <a:ea typeface="Arimo" pitchFamily="34" charset="-122"/>
                <a:cs typeface="Arimo" pitchFamily="34" charset="-120"/>
              </a:rPr>
              <a:t>Maersk maintains strict supplier evaluation and quality control measures, ensuring that all partners, vendors, and suppliers comply with its quality and safety standards.</a:t>
            </a:r>
            <a:endParaRPr lang="en-US" sz="1600" dirty="0"/>
          </a:p>
        </p:txBody>
      </p:sp>
      <p:sp>
        <p:nvSpPr>
          <p:cNvPr id="10" name="Shape 7"/>
          <p:cNvSpPr/>
          <p:nvPr/>
        </p:nvSpPr>
        <p:spPr>
          <a:xfrm>
            <a:off x="722948" y="5679519"/>
            <a:ext cx="7698105" cy="1866662"/>
          </a:xfrm>
          <a:prstGeom prst="roundRect">
            <a:avLst>
              <a:gd name="adj" fmla="val 4648"/>
            </a:avLst>
          </a:prstGeom>
          <a:solidFill>
            <a:srgbClr val="E9E6FA"/>
          </a:solidFill>
          <a:ln w="7620">
            <a:solidFill>
              <a:srgbClr val="BDB8DF"/>
            </a:solidFill>
            <a:prstDash val="solid"/>
          </a:ln>
        </p:spPr>
      </p:sp>
      <p:sp>
        <p:nvSpPr>
          <p:cNvPr id="11" name="Text 8"/>
          <p:cNvSpPr/>
          <p:nvPr/>
        </p:nvSpPr>
        <p:spPr>
          <a:xfrm>
            <a:off x="937141" y="5893713"/>
            <a:ext cx="4954786" cy="322778"/>
          </a:xfrm>
          <a:prstGeom prst="rect">
            <a:avLst/>
          </a:prstGeom>
          <a:noFill/>
          <a:ln/>
        </p:spPr>
        <p:txBody>
          <a:bodyPr wrap="none" lIns="0" tIns="0" rIns="0" bIns="0" rtlCol="0" anchor="t"/>
          <a:lstStyle/>
          <a:p>
            <a:pPr marL="0" indent="0">
              <a:lnSpc>
                <a:spcPts val="2500"/>
              </a:lnSpc>
              <a:buNone/>
            </a:pPr>
            <a:r>
              <a:rPr lang="en-US" sz="2000" b="1" dirty="0">
                <a:solidFill>
                  <a:srgbClr val="2A2742"/>
                </a:solidFill>
                <a:latin typeface="Outfit Extra Bold" pitchFamily="34" charset="0"/>
                <a:ea typeface="Outfit Extra Bold" pitchFamily="34" charset="-122"/>
                <a:cs typeface="Outfit Extra Bold" pitchFamily="34" charset="-120"/>
              </a:rPr>
              <a:t>Sustainability and Environmental Quality</a:t>
            </a:r>
            <a:endParaRPr lang="en-US" sz="2000" dirty="0"/>
          </a:p>
        </p:txBody>
      </p:sp>
      <p:sp>
        <p:nvSpPr>
          <p:cNvPr id="12" name="Text 9"/>
          <p:cNvSpPr/>
          <p:nvPr/>
        </p:nvSpPr>
        <p:spPr>
          <a:xfrm>
            <a:off x="937141" y="6340435"/>
            <a:ext cx="7269718" cy="991553"/>
          </a:xfrm>
          <a:prstGeom prst="rect">
            <a:avLst/>
          </a:prstGeom>
          <a:noFill/>
          <a:ln/>
        </p:spPr>
        <p:txBody>
          <a:bodyPr wrap="square" lIns="0" tIns="0" rIns="0" bIns="0" rtlCol="0" anchor="t"/>
          <a:lstStyle/>
          <a:p>
            <a:pPr marL="0" indent="0">
              <a:lnSpc>
                <a:spcPts val="2600"/>
              </a:lnSpc>
              <a:buNone/>
            </a:pPr>
            <a:r>
              <a:rPr lang="en-US" sz="1600" dirty="0">
                <a:solidFill>
                  <a:srgbClr val="2A2742"/>
                </a:solidFill>
                <a:latin typeface="Arimo" pitchFamily="34" charset="0"/>
                <a:ea typeface="Arimo" pitchFamily="34" charset="-122"/>
                <a:cs typeface="Arimo" pitchFamily="34" charset="-120"/>
              </a:rPr>
              <a:t>Sustainability is a key focus for Maersk. The company has stringent quality standards for minimizing environmental impact, including adopting eco-friendly technologies and offering greener shipping options.</a:t>
            </a:r>
            <a:endParaRPr lang="en-US" sz="1600" dirty="0"/>
          </a:p>
        </p:txBody>
      </p:sp>
      <p:pic>
        <p:nvPicPr>
          <p:cNvPr id="2050" name="Picture 2" descr="Illustration vector graphic cartoon ...">
            <a:extLst>
              <a:ext uri="{FF2B5EF4-FFF2-40B4-BE49-F238E27FC236}">
                <a16:creationId xmlns:a16="http://schemas.microsoft.com/office/drawing/2014/main" id="{6F81F65A-98EE-AD88-08DD-60FB492E2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7626" y="689827"/>
            <a:ext cx="5922993" cy="66877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08302"/>
          </a:xfrm>
          <a:prstGeom prst="rect">
            <a:avLst/>
          </a:prstGeom>
        </p:spPr>
      </p:pic>
      <p:sp>
        <p:nvSpPr>
          <p:cNvPr id="3" name="Text 0"/>
          <p:cNvSpPr/>
          <p:nvPr/>
        </p:nvSpPr>
        <p:spPr>
          <a:xfrm>
            <a:off x="730329" y="3348157"/>
            <a:ext cx="9430822" cy="651986"/>
          </a:xfrm>
          <a:prstGeom prst="rect">
            <a:avLst/>
          </a:prstGeom>
          <a:noFill/>
          <a:ln/>
        </p:spPr>
        <p:txBody>
          <a:bodyPr wrap="none" lIns="0" tIns="0" rIns="0" bIns="0" rtlCol="0" anchor="t"/>
          <a:lstStyle/>
          <a:p>
            <a:pPr marL="0" indent="0">
              <a:lnSpc>
                <a:spcPts val="5100"/>
              </a:lnSpc>
              <a:buNone/>
            </a:pPr>
            <a:r>
              <a:rPr lang="en-US" sz="4100" b="1" dirty="0">
                <a:solidFill>
                  <a:srgbClr val="231971"/>
                </a:solidFill>
                <a:latin typeface="Outfit Extra Bold" pitchFamily="34" charset="0"/>
                <a:ea typeface="Outfit Extra Bold" pitchFamily="34" charset="-122"/>
                <a:cs typeface="Outfit Extra Bold" pitchFamily="34" charset="-120"/>
              </a:rPr>
              <a:t>Operational Challenges Facing Maersk</a:t>
            </a:r>
            <a:endParaRPr lang="en-US" sz="4100" dirty="0"/>
          </a:p>
        </p:txBody>
      </p:sp>
      <p:pic>
        <p:nvPicPr>
          <p:cNvPr id="4" name="Image 1" descr="preencoded.png"/>
          <p:cNvPicPr>
            <a:picLocks noChangeAspect="1"/>
          </p:cNvPicPr>
          <p:nvPr/>
        </p:nvPicPr>
        <p:blipFill>
          <a:blip r:embed="rId4"/>
          <a:stretch>
            <a:fillRect/>
          </a:stretch>
        </p:blipFill>
        <p:spPr>
          <a:xfrm>
            <a:off x="730329" y="4313039"/>
            <a:ext cx="521613" cy="521613"/>
          </a:xfrm>
          <a:prstGeom prst="rect">
            <a:avLst/>
          </a:prstGeom>
        </p:spPr>
      </p:pic>
      <p:sp>
        <p:nvSpPr>
          <p:cNvPr id="5" name="Text 1"/>
          <p:cNvSpPr/>
          <p:nvPr/>
        </p:nvSpPr>
        <p:spPr>
          <a:xfrm>
            <a:off x="730329" y="5043249"/>
            <a:ext cx="2608302" cy="325993"/>
          </a:xfrm>
          <a:prstGeom prst="rect">
            <a:avLst/>
          </a:prstGeom>
          <a:noFill/>
          <a:ln/>
        </p:spPr>
        <p:txBody>
          <a:bodyPr wrap="none" lIns="0" tIns="0" rIns="0" bIns="0" rtlCol="0" anchor="t"/>
          <a:lstStyle/>
          <a:p>
            <a:pPr marL="0" indent="0" algn="l">
              <a:lnSpc>
                <a:spcPts val="2550"/>
              </a:lnSpc>
              <a:buNone/>
            </a:pPr>
            <a:r>
              <a:rPr lang="en-US" sz="2050" b="1" dirty="0">
                <a:solidFill>
                  <a:srgbClr val="2A2742"/>
                </a:solidFill>
                <a:latin typeface="Outfit Extra Bold" pitchFamily="34" charset="0"/>
                <a:ea typeface="Outfit Extra Bold" pitchFamily="34" charset="-122"/>
                <a:cs typeface="Outfit Extra Bold" pitchFamily="34" charset="-120"/>
              </a:rPr>
              <a:t>Port Congestion</a:t>
            </a:r>
            <a:endParaRPr lang="en-US" sz="2050" dirty="0"/>
          </a:p>
        </p:txBody>
      </p:sp>
      <p:sp>
        <p:nvSpPr>
          <p:cNvPr id="6" name="Text 2"/>
          <p:cNvSpPr/>
          <p:nvPr/>
        </p:nvSpPr>
        <p:spPr>
          <a:xfrm>
            <a:off x="730329" y="5494377"/>
            <a:ext cx="3057763" cy="1335405"/>
          </a:xfrm>
          <a:prstGeom prst="rect">
            <a:avLst/>
          </a:prstGeom>
          <a:noFill/>
          <a:ln/>
        </p:spPr>
        <p:txBody>
          <a:bodyPr wrap="square" lIns="0" tIns="0" rIns="0" bIns="0" rtlCol="0" anchor="t"/>
          <a:lstStyle/>
          <a:p>
            <a:pPr marL="0" indent="0" algn="l">
              <a:lnSpc>
                <a:spcPts val="2600"/>
              </a:lnSpc>
              <a:buNone/>
            </a:pPr>
            <a:r>
              <a:rPr lang="en-US" sz="1600" dirty="0">
                <a:solidFill>
                  <a:srgbClr val="2A2742"/>
                </a:solidFill>
                <a:latin typeface="Arimo" pitchFamily="34" charset="0"/>
                <a:ea typeface="Arimo" pitchFamily="34" charset="-122"/>
                <a:cs typeface="Arimo" pitchFamily="34" charset="-120"/>
              </a:rPr>
              <a:t>High cargo volumes, labor shortages, and limited port infrastructure lead to delays and increased operational costs.</a:t>
            </a:r>
            <a:endParaRPr lang="en-US" sz="1600" dirty="0"/>
          </a:p>
        </p:txBody>
      </p:sp>
      <p:pic>
        <p:nvPicPr>
          <p:cNvPr id="7" name="Image 2" descr="preencoded.png"/>
          <p:cNvPicPr>
            <a:picLocks noChangeAspect="1"/>
          </p:cNvPicPr>
          <p:nvPr/>
        </p:nvPicPr>
        <p:blipFill>
          <a:blip r:embed="rId5"/>
          <a:stretch>
            <a:fillRect/>
          </a:stretch>
        </p:blipFill>
        <p:spPr>
          <a:xfrm>
            <a:off x="4100989" y="4313039"/>
            <a:ext cx="521613" cy="521613"/>
          </a:xfrm>
          <a:prstGeom prst="rect">
            <a:avLst/>
          </a:prstGeom>
        </p:spPr>
      </p:pic>
      <p:sp>
        <p:nvSpPr>
          <p:cNvPr id="8" name="Text 3"/>
          <p:cNvSpPr/>
          <p:nvPr/>
        </p:nvSpPr>
        <p:spPr>
          <a:xfrm>
            <a:off x="4100989" y="5043249"/>
            <a:ext cx="2608302" cy="325993"/>
          </a:xfrm>
          <a:prstGeom prst="rect">
            <a:avLst/>
          </a:prstGeom>
          <a:noFill/>
          <a:ln/>
        </p:spPr>
        <p:txBody>
          <a:bodyPr wrap="none" lIns="0" tIns="0" rIns="0" bIns="0" rtlCol="0" anchor="t"/>
          <a:lstStyle/>
          <a:p>
            <a:pPr marL="0" indent="0" algn="l">
              <a:lnSpc>
                <a:spcPts val="2550"/>
              </a:lnSpc>
              <a:buNone/>
            </a:pPr>
            <a:r>
              <a:rPr lang="en-US" sz="2050" b="1" dirty="0">
                <a:solidFill>
                  <a:srgbClr val="2A2742"/>
                </a:solidFill>
                <a:latin typeface="Outfit Extra Bold" pitchFamily="34" charset="0"/>
                <a:ea typeface="Outfit Extra Bold" pitchFamily="34" charset="-122"/>
                <a:cs typeface="Outfit Extra Bold" pitchFamily="34" charset="-120"/>
              </a:rPr>
              <a:t>Rising Fuel Costs</a:t>
            </a:r>
            <a:endParaRPr lang="en-US" sz="2050" dirty="0"/>
          </a:p>
        </p:txBody>
      </p:sp>
      <p:sp>
        <p:nvSpPr>
          <p:cNvPr id="9" name="Text 4"/>
          <p:cNvSpPr/>
          <p:nvPr/>
        </p:nvSpPr>
        <p:spPr>
          <a:xfrm>
            <a:off x="4100989" y="5494377"/>
            <a:ext cx="3057763" cy="1335405"/>
          </a:xfrm>
          <a:prstGeom prst="rect">
            <a:avLst/>
          </a:prstGeom>
          <a:noFill/>
          <a:ln/>
        </p:spPr>
        <p:txBody>
          <a:bodyPr wrap="square" lIns="0" tIns="0" rIns="0" bIns="0" rtlCol="0" anchor="t"/>
          <a:lstStyle/>
          <a:p>
            <a:pPr marL="0" indent="0" algn="l">
              <a:lnSpc>
                <a:spcPts val="2600"/>
              </a:lnSpc>
              <a:buNone/>
            </a:pPr>
            <a:r>
              <a:rPr lang="en-US" sz="1600" dirty="0">
                <a:solidFill>
                  <a:srgbClr val="2A2742"/>
                </a:solidFill>
                <a:latin typeface="Arimo" pitchFamily="34" charset="0"/>
                <a:ea typeface="Arimo" pitchFamily="34" charset="-122"/>
                <a:cs typeface="Arimo" pitchFamily="34" charset="-120"/>
              </a:rPr>
              <a:t>The volatility of fuel prices, particularly low-sulfur fuel oil, has significantly increased Maersk’s operating expenses.</a:t>
            </a:r>
            <a:endParaRPr lang="en-US" sz="1600" dirty="0"/>
          </a:p>
        </p:txBody>
      </p:sp>
      <p:pic>
        <p:nvPicPr>
          <p:cNvPr id="10" name="Image 3" descr="preencoded.png"/>
          <p:cNvPicPr>
            <a:picLocks noChangeAspect="1"/>
          </p:cNvPicPr>
          <p:nvPr/>
        </p:nvPicPr>
        <p:blipFill>
          <a:blip r:embed="rId6"/>
          <a:stretch>
            <a:fillRect/>
          </a:stretch>
        </p:blipFill>
        <p:spPr>
          <a:xfrm>
            <a:off x="7471648" y="4313039"/>
            <a:ext cx="521613" cy="521613"/>
          </a:xfrm>
          <a:prstGeom prst="rect">
            <a:avLst/>
          </a:prstGeom>
        </p:spPr>
      </p:pic>
      <p:sp>
        <p:nvSpPr>
          <p:cNvPr id="11" name="Text 5"/>
          <p:cNvSpPr/>
          <p:nvPr/>
        </p:nvSpPr>
        <p:spPr>
          <a:xfrm>
            <a:off x="7471648" y="5043249"/>
            <a:ext cx="2608302" cy="325993"/>
          </a:xfrm>
          <a:prstGeom prst="rect">
            <a:avLst/>
          </a:prstGeom>
          <a:noFill/>
          <a:ln/>
        </p:spPr>
        <p:txBody>
          <a:bodyPr wrap="none" lIns="0" tIns="0" rIns="0" bIns="0" rtlCol="0" anchor="t"/>
          <a:lstStyle/>
          <a:p>
            <a:pPr marL="0" indent="0" algn="l">
              <a:lnSpc>
                <a:spcPts val="2550"/>
              </a:lnSpc>
              <a:buNone/>
            </a:pPr>
            <a:r>
              <a:rPr lang="en-US" sz="2050" b="1" dirty="0">
                <a:solidFill>
                  <a:srgbClr val="2A2742"/>
                </a:solidFill>
                <a:latin typeface="Outfit Extra Bold" pitchFamily="34" charset="0"/>
                <a:ea typeface="Outfit Extra Bold" pitchFamily="34" charset="-122"/>
                <a:cs typeface="Outfit Extra Bold" pitchFamily="34" charset="-120"/>
              </a:rPr>
              <a:t>Geopolitical Tensions</a:t>
            </a:r>
            <a:endParaRPr lang="en-US" sz="2050" dirty="0"/>
          </a:p>
        </p:txBody>
      </p:sp>
      <p:sp>
        <p:nvSpPr>
          <p:cNvPr id="12" name="Text 6"/>
          <p:cNvSpPr/>
          <p:nvPr/>
        </p:nvSpPr>
        <p:spPr>
          <a:xfrm>
            <a:off x="7471648" y="5494377"/>
            <a:ext cx="3057763" cy="1335405"/>
          </a:xfrm>
          <a:prstGeom prst="rect">
            <a:avLst/>
          </a:prstGeom>
          <a:noFill/>
          <a:ln/>
        </p:spPr>
        <p:txBody>
          <a:bodyPr wrap="square" lIns="0" tIns="0" rIns="0" bIns="0" rtlCol="0" anchor="t"/>
          <a:lstStyle/>
          <a:p>
            <a:pPr marL="0" indent="0" algn="l">
              <a:lnSpc>
                <a:spcPts val="2600"/>
              </a:lnSpc>
              <a:buNone/>
            </a:pPr>
            <a:r>
              <a:rPr lang="en-US" sz="1600" dirty="0">
                <a:solidFill>
                  <a:srgbClr val="2A2742"/>
                </a:solidFill>
                <a:latin typeface="Arimo" pitchFamily="34" charset="0"/>
                <a:ea typeface="Arimo" pitchFamily="34" charset="-122"/>
                <a:cs typeface="Arimo" pitchFamily="34" charset="-120"/>
              </a:rPr>
              <a:t>Tensions in conflict-prone regions, such as the Red Sea, disrupt key trade routes and increase transit times.</a:t>
            </a:r>
            <a:endParaRPr lang="en-US" sz="1600" dirty="0"/>
          </a:p>
        </p:txBody>
      </p:sp>
      <p:pic>
        <p:nvPicPr>
          <p:cNvPr id="13" name="Image 4" descr="preencoded.png"/>
          <p:cNvPicPr>
            <a:picLocks noChangeAspect="1"/>
          </p:cNvPicPr>
          <p:nvPr/>
        </p:nvPicPr>
        <p:blipFill>
          <a:blip r:embed="rId7"/>
          <a:stretch>
            <a:fillRect/>
          </a:stretch>
        </p:blipFill>
        <p:spPr>
          <a:xfrm>
            <a:off x="10842308" y="4296072"/>
            <a:ext cx="521613" cy="521613"/>
          </a:xfrm>
          <a:prstGeom prst="rect">
            <a:avLst/>
          </a:prstGeom>
        </p:spPr>
      </p:pic>
      <p:sp>
        <p:nvSpPr>
          <p:cNvPr id="14" name="Text 7"/>
          <p:cNvSpPr/>
          <p:nvPr/>
        </p:nvSpPr>
        <p:spPr>
          <a:xfrm>
            <a:off x="10842308" y="5043249"/>
            <a:ext cx="3057763" cy="651986"/>
          </a:xfrm>
          <a:prstGeom prst="rect">
            <a:avLst/>
          </a:prstGeom>
          <a:noFill/>
          <a:ln/>
        </p:spPr>
        <p:txBody>
          <a:bodyPr wrap="square" lIns="0" tIns="0" rIns="0" bIns="0" rtlCol="0" anchor="t"/>
          <a:lstStyle/>
          <a:p>
            <a:pPr marL="0" indent="0" algn="l">
              <a:lnSpc>
                <a:spcPts val="2550"/>
              </a:lnSpc>
              <a:buNone/>
            </a:pPr>
            <a:r>
              <a:rPr lang="en-US" sz="2050" b="1" dirty="0">
                <a:solidFill>
                  <a:srgbClr val="2A2742"/>
                </a:solidFill>
                <a:latin typeface="Outfit Extra Bold" pitchFamily="34" charset="0"/>
                <a:ea typeface="Outfit Extra Bold" pitchFamily="34" charset="-122"/>
                <a:cs typeface="Outfit Extra Bold" pitchFamily="34" charset="-120"/>
              </a:rPr>
              <a:t>Supply Chain Instabilities</a:t>
            </a:r>
            <a:endParaRPr lang="en-US" sz="2050" dirty="0"/>
          </a:p>
        </p:txBody>
      </p:sp>
      <p:sp>
        <p:nvSpPr>
          <p:cNvPr id="15" name="Text 8"/>
          <p:cNvSpPr/>
          <p:nvPr/>
        </p:nvSpPr>
        <p:spPr>
          <a:xfrm>
            <a:off x="10842308" y="5494377"/>
            <a:ext cx="3057763" cy="1669256"/>
          </a:xfrm>
          <a:prstGeom prst="rect">
            <a:avLst/>
          </a:prstGeom>
          <a:noFill/>
          <a:ln/>
        </p:spPr>
        <p:txBody>
          <a:bodyPr wrap="square" lIns="0" tIns="0" rIns="0" bIns="0" rtlCol="0" anchor="t"/>
          <a:lstStyle/>
          <a:p>
            <a:pPr marL="0" indent="0" algn="l">
              <a:lnSpc>
                <a:spcPts val="2600"/>
              </a:lnSpc>
              <a:buNone/>
            </a:pPr>
            <a:r>
              <a:rPr lang="en-US" sz="1600" dirty="0">
                <a:solidFill>
                  <a:srgbClr val="2A2742"/>
                </a:solidFill>
                <a:latin typeface="Arimo" pitchFamily="34" charset="0"/>
                <a:ea typeface="Arimo" pitchFamily="34" charset="-122"/>
                <a:cs typeface="Arimo" pitchFamily="34" charset="-120"/>
              </a:rPr>
              <a:t>The pandemic's effects, including uneven recovery across global economies, continue to affect supply chains, creating inefficiencies.</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43163" y="550188"/>
            <a:ext cx="8245793" cy="484942"/>
          </a:xfrm>
          <a:prstGeom prst="rect">
            <a:avLst/>
          </a:prstGeom>
          <a:noFill/>
          <a:ln/>
        </p:spPr>
        <p:txBody>
          <a:bodyPr wrap="none" lIns="0" tIns="0" rIns="0" bIns="0" rtlCol="0" anchor="t"/>
          <a:lstStyle/>
          <a:p>
            <a:pPr marL="0" indent="0">
              <a:lnSpc>
                <a:spcPts val="3800"/>
              </a:lnSpc>
              <a:buNone/>
            </a:pPr>
            <a:r>
              <a:rPr lang="en-US" sz="3050" b="1" dirty="0">
                <a:solidFill>
                  <a:srgbClr val="231971"/>
                </a:solidFill>
                <a:latin typeface="Outfit Extra Bold" pitchFamily="34" charset="0"/>
                <a:ea typeface="Outfit Extra Bold" pitchFamily="34" charset="-122"/>
                <a:cs typeface="Outfit Extra Bold" pitchFamily="34" charset="-120"/>
              </a:rPr>
              <a:t>Maersk's Response to Operational Challenges</a:t>
            </a:r>
            <a:endParaRPr lang="en-US" sz="3050" dirty="0"/>
          </a:p>
        </p:txBody>
      </p:sp>
      <p:sp>
        <p:nvSpPr>
          <p:cNvPr id="3" name="Shape 1"/>
          <p:cNvSpPr/>
          <p:nvPr/>
        </p:nvSpPr>
        <p:spPr>
          <a:xfrm>
            <a:off x="764500" y="1345525"/>
            <a:ext cx="22860" cy="6333768"/>
          </a:xfrm>
          <a:prstGeom prst="roundRect">
            <a:avLst>
              <a:gd name="adj" fmla="val 285174"/>
            </a:avLst>
          </a:prstGeom>
          <a:solidFill>
            <a:srgbClr val="BDB8DF"/>
          </a:solidFill>
          <a:ln/>
        </p:spPr>
      </p:sp>
      <p:sp>
        <p:nvSpPr>
          <p:cNvPr id="4" name="Shape 2"/>
          <p:cNvSpPr/>
          <p:nvPr/>
        </p:nvSpPr>
        <p:spPr>
          <a:xfrm>
            <a:off x="927675" y="1683187"/>
            <a:ext cx="543163" cy="22860"/>
          </a:xfrm>
          <a:prstGeom prst="roundRect">
            <a:avLst>
              <a:gd name="adj" fmla="val 285174"/>
            </a:avLst>
          </a:prstGeom>
          <a:solidFill>
            <a:srgbClr val="BDB8DF"/>
          </a:solidFill>
          <a:ln/>
        </p:spPr>
      </p:sp>
      <p:sp>
        <p:nvSpPr>
          <p:cNvPr id="5" name="Shape 3"/>
          <p:cNvSpPr/>
          <p:nvPr/>
        </p:nvSpPr>
        <p:spPr>
          <a:xfrm>
            <a:off x="601325" y="1520071"/>
            <a:ext cx="349210" cy="349210"/>
          </a:xfrm>
          <a:prstGeom prst="roundRect">
            <a:avLst>
              <a:gd name="adj" fmla="val 18668"/>
            </a:avLst>
          </a:prstGeom>
          <a:solidFill>
            <a:srgbClr val="E9E6FA"/>
          </a:solidFill>
          <a:ln w="7620">
            <a:solidFill>
              <a:srgbClr val="BDB8DF"/>
            </a:solidFill>
            <a:prstDash val="solid"/>
          </a:ln>
        </p:spPr>
      </p:sp>
      <p:sp>
        <p:nvSpPr>
          <p:cNvPr id="6" name="Text 4"/>
          <p:cNvSpPr/>
          <p:nvPr/>
        </p:nvSpPr>
        <p:spPr>
          <a:xfrm>
            <a:off x="730508" y="1578293"/>
            <a:ext cx="90845" cy="232767"/>
          </a:xfrm>
          <a:prstGeom prst="rect">
            <a:avLst/>
          </a:prstGeom>
          <a:noFill/>
          <a:ln/>
        </p:spPr>
        <p:txBody>
          <a:bodyPr wrap="none" lIns="0" tIns="0" rIns="0" bIns="0" rtlCol="0" anchor="t"/>
          <a:lstStyle/>
          <a:p>
            <a:pPr marL="0" indent="0" algn="ctr">
              <a:lnSpc>
                <a:spcPts val="1800"/>
              </a:lnSpc>
              <a:buNone/>
            </a:pPr>
            <a:r>
              <a:rPr lang="en-US" sz="1800" b="1" dirty="0">
                <a:solidFill>
                  <a:srgbClr val="2A2742"/>
                </a:solidFill>
                <a:latin typeface="Outfit Extra Bold" pitchFamily="34" charset="0"/>
                <a:ea typeface="Outfit Extra Bold" pitchFamily="34" charset="-122"/>
                <a:cs typeface="Outfit Extra Bold" pitchFamily="34" charset="-120"/>
              </a:rPr>
              <a:t>1</a:t>
            </a:r>
            <a:endParaRPr lang="en-US" sz="1800" dirty="0"/>
          </a:p>
        </p:txBody>
      </p:sp>
      <p:sp>
        <p:nvSpPr>
          <p:cNvPr id="7" name="Text 5"/>
          <p:cNvSpPr/>
          <p:nvPr/>
        </p:nvSpPr>
        <p:spPr>
          <a:xfrm>
            <a:off x="1629608" y="1500664"/>
            <a:ext cx="2526863" cy="242530"/>
          </a:xfrm>
          <a:prstGeom prst="rect">
            <a:avLst/>
          </a:prstGeom>
          <a:noFill/>
          <a:ln/>
        </p:spPr>
        <p:txBody>
          <a:bodyPr wrap="none" lIns="0" tIns="0" rIns="0" bIns="0" rtlCol="0" anchor="t"/>
          <a:lstStyle/>
          <a:p>
            <a:pPr marL="0" indent="0" algn="l">
              <a:lnSpc>
                <a:spcPts val="1900"/>
              </a:lnSpc>
              <a:buNone/>
            </a:pPr>
            <a:r>
              <a:rPr lang="en-US" sz="1600" b="1" dirty="0">
                <a:solidFill>
                  <a:srgbClr val="2A2742"/>
                </a:solidFill>
                <a:latin typeface="Outfit Extra Bold" pitchFamily="34" charset="0"/>
                <a:ea typeface="Outfit Extra Bold" pitchFamily="34" charset="-122"/>
                <a:cs typeface="Outfit Extra Bold" pitchFamily="34" charset="-120"/>
              </a:rPr>
              <a:t>Addressing Port Congestion</a:t>
            </a:r>
            <a:endParaRPr lang="en-US" sz="1600" dirty="0"/>
          </a:p>
        </p:txBody>
      </p:sp>
      <p:sp>
        <p:nvSpPr>
          <p:cNvPr id="8" name="Text 6"/>
          <p:cNvSpPr/>
          <p:nvPr/>
        </p:nvSpPr>
        <p:spPr>
          <a:xfrm>
            <a:off x="1629608" y="1836301"/>
            <a:ext cx="12457628" cy="496729"/>
          </a:xfrm>
          <a:prstGeom prst="rect">
            <a:avLst/>
          </a:prstGeom>
          <a:noFill/>
          <a:ln/>
        </p:spPr>
        <p:txBody>
          <a:bodyPr wrap="square" lIns="0" tIns="0" rIns="0" bIns="0" rtlCol="0" anchor="t"/>
          <a:lstStyle/>
          <a:p>
            <a:pPr marL="0" indent="0" algn="l">
              <a:lnSpc>
                <a:spcPts val="1950"/>
              </a:lnSpc>
              <a:buNone/>
            </a:pPr>
            <a:r>
              <a:rPr lang="en-US" sz="1400" dirty="0">
                <a:solidFill>
                  <a:srgbClr val="2A2742"/>
                </a:solidFill>
                <a:latin typeface="Arimo" pitchFamily="34" charset="0"/>
                <a:ea typeface="Arimo" pitchFamily="34" charset="-122"/>
                <a:cs typeface="Arimo" pitchFamily="34" charset="-120"/>
              </a:rPr>
              <a:t>Investing in enhanced port operations through partnerships and digital tools for better scheduling and capacity management. Solutions like automated cranes and expanded warehousing near congested ports can reduce dwell times and improve efficiency.</a:t>
            </a:r>
            <a:endParaRPr lang="en-US" sz="1400" dirty="0"/>
          </a:p>
        </p:txBody>
      </p:sp>
      <p:sp>
        <p:nvSpPr>
          <p:cNvPr id="9" name="Shape 7"/>
          <p:cNvSpPr/>
          <p:nvPr/>
        </p:nvSpPr>
        <p:spPr>
          <a:xfrm>
            <a:off x="927675" y="2980968"/>
            <a:ext cx="543163" cy="22860"/>
          </a:xfrm>
          <a:prstGeom prst="roundRect">
            <a:avLst>
              <a:gd name="adj" fmla="val 285174"/>
            </a:avLst>
          </a:prstGeom>
          <a:solidFill>
            <a:srgbClr val="BDB8DF"/>
          </a:solidFill>
          <a:ln/>
        </p:spPr>
      </p:sp>
      <p:sp>
        <p:nvSpPr>
          <p:cNvPr id="10" name="Shape 8"/>
          <p:cNvSpPr/>
          <p:nvPr/>
        </p:nvSpPr>
        <p:spPr>
          <a:xfrm>
            <a:off x="601325" y="2817852"/>
            <a:ext cx="349210" cy="349210"/>
          </a:xfrm>
          <a:prstGeom prst="roundRect">
            <a:avLst>
              <a:gd name="adj" fmla="val 18668"/>
            </a:avLst>
          </a:prstGeom>
          <a:solidFill>
            <a:srgbClr val="E9E6FA"/>
          </a:solidFill>
          <a:ln w="7620">
            <a:solidFill>
              <a:srgbClr val="BDB8DF"/>
            </a:solidFill>
            <a:prstDash val="solid"/>
          </a:ln>
        </p:spPr>
      </p:sp>
      <p:sp>
        <p:nvSpPr>
          <p:cNvPr id="11" name="Text 9"/>
          <p:cNvSpPr/>
          <p:nvPr/>
        </p:nvSpPr>
        <p:spPr>
          <a:xfrm>
            <a:off x="708839" y="2876074"/>
            <a:ext cx="134183" cy="232767"/>
          </a:xfrm>
          <a:prstGeom prst="rect">
            <a:avLst/>
          </a:prstGeom>
          <a:noFill/>
          <a:ln/>
        </p:spPr>
        <p:txBody>
          <a:bodyPr wrap="none" lIns="0" tIns="0" rIns="0" bIns="0" rtlCol="0" anchor="t"/>
          <a:lstStyle/>
          <a:p>
            <a:pPr marL="0" indent="0" algn="ctr">
              <a:lnSpc>
                <a:spcPts val="1800"/>
              </a:lnSpc>
              <a:buNone/>
            </a:pPr>
            <a:r>
              <a:rPr lang="en-US" sz="1800" b="1" dirty="0">
                <a:solidFill>
                  <a:srgbClr val="2A2742"/>
                </a:solidFill>
                <a:latin typeface="Outfit Extra Bold" pitchFamily="34" charset="0"/>
                <a:ea typeface="Outfit Extra Bold" pitchFamily="34" charset="-122"/>
                <a:cs typeface="Outfit Extra Bold" pitchFamily="34" charset="-120"/>
              </a:rPr>
              <a:t>2</a:t>
            </a:r>
            <a:endParaRPr lang="en-US" sz="1800" dirty="0"/>
          </a:p>
        </p:txBody>
      </p:sp>
      <p:sp>
        <p:nvSpPr>
          <p:cNvPr id="12" name="Text 10"/>
          <p:cNvSpPr/>
          <p:nvPr/>
        </p:nvSpPr>
        <p:spPr>
          <a:xfrm>
            <a:off x="1629608" y="2798445"/>
            <a:ext cx="2460903" cy="242530"/>
          </a:xfrm>
          <a:prstGeom prst="rect">
            <a:avLst/>
          </a:prstGeom>
          <a:noFill/>
          <a:ln/>
        </p:spPr>
        <p:txBody>
          <a:bodyPr wrap="none" lIns="0" tIns="0" rIns="0" bIns="0" rtlCol="0" anchor="t"/>
          <a:lstStyle/>
          <a:p>
            <a:pPr marL="0" indent="0" algn="l">
              <a:lnSpc>
                <a:spcPts val="1900"/>
              </a:lnSpc>
              <a:buNone/>
            </a:pPr>
            <a:r>
              <a:rPr lang="en-US" sz="1600" b="1" dirty="0">
                <a:solidFill>
                  <a:srgbClr val="2A2742"/>
                </a:solidFill>
                <a:latin typeface="Outfit Extra Bold" pitchFamily="34" charset="0"/>
                <a:ea typeface="Outfit Extra Bold" pitchFamily="34" charset="-122"/>
                <a:cs typeface="Outfit Extra Bold" pitchFamily="34" charset="-120"/>
              </a:rPr>
              <a:t>Managing Rising Fuel Costs</a:t>
            </a:r>
            <a:endParaRPr lang="en-US" sz="1600" dirty="0"/>
          </a:p>
        </p:txBody>
      </p:sp>
      <p:sp>
        <p:nvSpPr>
          <p:cNvPr id="13" name="Text 11"/>
          <p:cNvSpPr/>
          <p:nvPr/>
        </p:nvSpPr>
        <p:spPr>
          <a:xfrm>
            <a:off x="1629608" y="3134082"/>
            <a:ext cx="12457628" cy="496729"/>
          </a:xfrm>
          <a:prstGeom prst="rect">
            <a:avLst/>
          </a:prstGeom>
          <a:noFill/>
          <a:ln/>
        </p:spPr>
        <p:txBody>
          <a:bodyPr wrap="square" lIns="0" tIns="0" rIns="0" bIns="0" rtlCol="0" anchor="t"/>
          <a:lstStyle/>
          <a:p>
            <a:pPr marL="0" indent="0" algn="l">
              <a:lnSpc>
                <a:spcPts val="1950"/>
              </a:lnSpc>
              <a:buNone/>
            </a:pPr>
            <a:r>
              <a:rPr lang="en-US" sz="1400" dirty="0">
                <a:solidFill>
                  <a:srgbClr val="2A2742"/>
                </a:solidFill>
                <a:latin typeface="Arimo" pitchFamily="34" charset="0"/>
                <a:ea typeface="Arimo" pitchFamily="34" charset="-122"/>
                <a:cs typeface="Arimo" pitchFamily="34" charset="-120"/>
              </a:rPr>
              <a:t>Transitioning to alternative fuels like LNG, methanol, or biofuels to reduce reliance on costly traditional fuels. Maersk has already invested in dual-fuel vessels and can further explore energy-efficient ship designs.</a:t>
            </a:r>
            <a:endParaRPr lang="en-US" sz="1400" dirty="0"/>
          </a:p>
        </p:txBody>
      </p:sp>
      <p:sp>
        <p:nvSpPr>
          <p:cNvPr id="14" name="Shape 12"/>
          <p:cNvSpPr/>
          <p:nvPr/>
        </p:nvSpPr>
        <p:spPr>
          <a:xfrm>
            <a:off x="927675" y="4278749"/>
            <a:ext cx="543163" cy="22860"/>
          </a:xfrm>
          <a:prstGeom prst="roundRect">
            <a:avLst>
              <a:gd name="adj" fmla="val 285174"/>
            </a:avLst>
          </a:prstGeom>
          <a:solidFill>
            <a:srgbClr val="BDB8DF"/>
          </a:solidFill>
          <a:ln/>
        </p:spPr>
      </p:sp>
      <p:sp>
        <p:nvSpPr>
          <p:cNvPr id="15" name="Shape 13"/>
          <p:cNvSpPr/>
          <p:nvPr/>
        </p:nvSpPr>
        <p:spPr>
          <a:xfrm>
            <a:off x="601325" y="4115633"/>
            <a:ext cx="349210" cy="349210"/>
          </a:xfrm>
          <a:prstGeom prst="roundRect">
            <a:avLst>
              <a:gd name="adj" fmla="val 18668"/>
            </a:avLst>
          </a:prstGeom>
          <a:solidFill>
            <a:srgbClr val="E9E6FA"/>
          </a:solidFill>
          <a:ln w="7620">
            <a:solidFill>
              <a:srgbClr val="BDB8DF"/>
            </a:solidFill>
            <a:prstDash val="solid"/>
          </a:ln>
        </p:spPr>
      </p:sp>
      <p:sp>
        <p:nvSpPr>
          <p:cNvPr id="16" name="Text 14"/>
          <p:cNvSpPr/>
          <p:nvPr/>
        </p:nvSpPr>
        <p:spPr>
          <a:xfrm>
            <a:off x="709672" y="4173855"/>
            <a:ext cx="132517" cy="232767"/>
          </a:xfrm>
          <a:prstGeom prst="rect">
            <a:avLst/>
          </a:prstGeom>
          <a:noFill/>
          <a:ln/>
        </p:spPr>
        <p:txBody>
          <a:bodyPr wrap="none" lIns="0" tIns="0" rIns="0" bIns="0" rtlCol="0" anchor="t"/>
          <a:lstStyle/>
          <a:p>
            <a:pPr marL="0" indent="0" algn="ctr">
              <a:lnSpc>
                <a:spcPts val="1800"/>
              </a:lnSpc>
              <a:buNone/>
            </a:pPr>
            <a:r>
              <a:rPr lang="en-US" sz="1800" b="1" dirty="0">
                <a:solidFill>
                  <a:srgbClr val="2A2742"/>
                </a:solidFill>
                <a:latin typeface="Outfit Extra Bold" pitchFamily="34" charset="0"/>
                <a:ea typeface="Outfit Extra Bold" pitchFamily="34" charset="-122"/>
                <a:cs typeface="Outfit Extra Bold" pitchFamily="34" charset="-120"/>
              </a:rPr>
              <a:t>3</a:t>
            </a:r>
            <a:endParaRPr lang="en-US" sz="1800" dirty="0"/>
          </a:p>
        </p:txBody>
      </p:sp>
      <p:sp>
        <p:nvSpPr>
          <p:cNvPr id="17" name="Text 15"/>
          <p:cNvSpPr/>
          <p:nvPr/>
        </p:nvSpPr>
        <p:spPr>
          <a:xfrm>
            <a:off x="1629608" y="4096226"/>
            <a:ext cx="3174325" cy="242530"/>
          </a:xfrm>
          <a:prstGeom prst="rect">
            <a:avLst/>
          </a:prstGeom>
          <a:noFill/>
          <a:ln/>
        </p:spPr>
        <p:txBody>
          <a:bodyPr wrap="none" lIns="0" tIns="0" rIns="0" bIns="0" rtlCol="0" anchor="t"/>
          <a:lstStyle/>
          <a:p>
            <a:pPr marL="0" indent="0" algn="l">
              <a:lnSpc>
                <a:spcPts val="1900"/>
              </a:lnSpc>
              <a:buNone/>
            </a:pPr>
            <a:r>
              <a:rPr lang="en-US" sz="1600" b="1" dirty="0">
                <a:solidFill>
                  <a:srgbClr val="2A2742"/>
                </a:solidFill>
                <a:latin typeface="Outfit Extra Bold" pitchFamily="34" charset="0"/>
                <a:ea typeface="Outfit Extra Bold" pitchFamily="34" charset="-122"/>
                <a:cs typeface="Outfit Extra Bold" pitchFamily="34" charset="-120"/>
              </a:rPr>
              <a:t>Mitigating Geopolitical Disruptions</a:t>
            </a:r>
            <a:endParaRPr lang="en-US" sz="1600" dirty="0"/>
          </a:p>
        </p:txBody>
      </p:sp>
      <p:sp>
        <p:nvSpPr>
          <p:cNvPr id="18" name="Text 16"/>
          <p:cNvSpPr/>
          <p:nvPr/>
        </p:nvSpPr>
        <p:spPr>
          <a:xfrm>
            <a:off x="1629608" y="4431863"/>
            <a:ext cx="12457628" cy="496729"/>
          </a:xfrm>
          <a:prstGeom prst="rect">
            <a:avLst/>
          </a:prstGeom>
          <a:noFill/>
          <a:ln/>
        </p:spPr>
        <p:txBody>
          <a:bodyPr wrap="square" lIns="0" tIns="0" rIns="0" bIns="0" rtlCol="0" anchor="t"/>
          <a:lstStyle/>
          <a:p>
            <a:pPr marL="0" indent="0" algn="l">
              <a:lnSpc>
                <a:spcPts val="1950"/>
              </a:lnSpc>
              <a:buNone/>
            </a:pPr>
            <a:r>
              <a:rPr lang="en-US" sz="1400" dirty="0">
                <a:solidFill>
                  <a:srgbClr val="2A2742"/>
                </a:solidFill>
                <a:latin typeface="Arimo" pitchFamily="34" charset="0"/>
                <a:ea typeface="Arimo" pitchFamily="34" charset="-122"/>
                <a:cs typeface="Arimo" pitchFamily="34" charset="-120"/>
              </a:rPr>
              <a:t>Establishing diversified shipping routes and regional hubs to avoid reliance on conflict-prone areas. Strengthening partnerships with governments and local port operators in strategic regions can also help mitigate geopolitical risks.</a:t>
            </a:r>
            <a:endParaRPr lang="en-US" sz="1400" dirty="0"/>
          </a:p>
        </p:txBody>
      </p:sp>
      <p:sp>
        <p:nvSpPr>
          <p:cNvPr id="19" name="Shape 17"/>
          <p:cNvSpPr/>
          <p:nvPr/>
        </p:nvSpPr>
        <p:spPr>
          <a:xfrm>
            <a:off x="927675" y="5576530"/>
            <a:ext cx="543163" cy="22860"/>
          </a:xfrm>
          <a:prstGeom prst="roundRect">
            <a:avLst>
              <a:gd name="adj" fmla="val 285174"/>
            </a:avLst>
          </a:prstGeom>
          <a:solidFill>
            <a:srgbClr val="BDB8DF"/>
          </a:solidFill>
          <a:ln/>
        </p:spPr>
      </p:sp>
      <p:sp>
        <p:nvSpPr>
          <p:cNvPr id="20" name="Shape 18"/>
          <p:cNvSpPr/>
          <p:nvPr/>
        </p:nvSpPr>
        <p:spPr>
          <a:xfrm>
            <a:off x="601325" y="5413415"/>
            <a:ext cx="349210" cy="349210"/>
          </a:xfrm>
          <a:prstGeom prst="roundRect">
            <a:avLst>
              <a:gd name="adj" fmla="val 18668"/>
            </a:avLst>
          </a:prstGeom>
          <a:solidFill>
            <a:srgbClr val="E9E6FA"/>
          </a:solidFill>
          <a:ln w="7620">
            <a:solidFill>
              <a:srgbClr val="BDB8DF"/>
            </a:solidFill>
            <a:prstDash val="solid"/>
          </a:ln>
        </p:spPr>
      </p:sp>
      <p:sp>
        <p:nvSpPr>
          <p:cNvPr id="21" name="Text 19"/>
          <p:cNvSpPr/>
          <p:nvPr/>
        </p:nvSpPr>
        <p:spPr>
          <a:xfrm>
            <a:off x="704552" y="5471636"/>
            <a:ext cx="142756" cy="232767"/>
          </a:xfrm>
          <a:prstGeom prst="rect">
            <a:avLst/>
          </a:prstGeom>
          <a:noFill/>
          <a:ln/>
        </p:spPr>
        <p:txBody>
          <a:bodyPr wrap="none" lIns="0" tIns="0" rIns="0" bIns="0" rtlCol="0" anchor="t"/>
          <a:lstStyle/>
          <a:p>
            <a:pPr marL="0" indent="0" algn="ctr">
              <a:lnSpc>
                <a:spcPts val="1800"/>
              </a:lnSpc>
              <a:buNone/>
            </a:pPr>
            <a:r>
              <a:rPr lang="en-US" sz="1800" b="1" dirty="0">
                <a:solidFill>
                  <a:srgbClr val="2A2742"/>
                </a:solidFill>
                <a:latin typeface="Outfit Extra Bold" pitchFamily="34" charset="0"/>
                <a:ea typeface="Outfit Extra Bold" pitchFamily="34" charset="-122"/>
                <a:cs typeface="Outfit Extra Bold" pitchFamily="34" charset="-120"/>
              </a:rPr>
              <a:t>4</a:t>
            </a:r>
            <a:endParaRPr lang="en-US" sz="1800" dirty="0"/>
          </a:p>
        </p:txBody>
      </p:sp>
      <p:sp>
        <p:nvSpPr>
          <p:cNvPr id="22" name="Text 20"/>
          <p:cNvSpPr/>
          <p:nvPr/>
        </p:nvSpPr>
        <p:spPr>
          <a:xfrm>
            <a:off x="1629608" y="5394008"/>
            <a:ext cx="2951678" cy="242530"/>
          </a:xfrm>
          <a:prstGeom prst="rect">
            <a:avLst/>
          </a:prstGeom>
          <a:noFill/>
          <a:ln/>
        </p:spPr>
        <p:txBody>
          <a:bodyPr wrap="none" lIns="0" tIns="0" rIns="0" bIns="0" rtlCol="0" anchor="t"/>
          <a:lstStyle/>
          <a:p>
            <a:pPr marL="0" indent="0" algn="l">
              <a:lnSpc>
                <a:spcPts val="1900"/>
              </a:lnSpc>
              <a:buNone/>
            </a:pPr>
            <a:r>
              <a:rPr lang="en-US" sz="1600" b="1" dirty="0">
                <a:solidFill>
                  <a:srgbClr val="2A2742"/>
                </a:solidFill>
                <a:latin typeface="Outfit Extra Bold" pitchFamily="34" charset="0"/>
                <a:ea typeface="Outfit Extra Bold" pitchFamily="34" charset="-122"/>
                <a:cs typeface="Outfit Extra Bold" pitchFamily="34" charset="-120"/>
              </a:rPr>
              <a:t>Improving Supply Chain Stability</a:t>
            </a:r>
            <a:endParaRPr lang="en-US" sz="1600" dirty="0"/>
          </a:p>
        </p:txBody>
      </p:sp>
      <p:sp>
        <p:nvSpPr>
          <p:cNvPr id="23" name="Text 21"/>
          <p:cNvSpPr/>
          <p:nvPr/>
        </p:nvSpPr>
        <p:spPr>
          <a:xfrm>
            <a:off x="1629608" y="5729645"/>
            <a:ext cx="12457628" cy="496729"/>
          </a:xfrm>
          <a:prstGeom prst="rect">
            <a:avLst/>
          </a:prstGeom>
          <a:noFill/>
          <a:ln/>
        </p:spPr>
        <p:txBody>
          <a:bodyPr wrap="square" lIns="0" tIns="0" rIns="0" bIns="0" rtlCol="0" anchor="t"/>
          <a:lstStyle/>
          <a:p>
            <a:pPr marL="0" indent="0" algn="l">
              <a:lnSpc>
                <a:spcPts val="1950"/>
              </a:lnSpc>
              <a:buNone/>
            </a:pPr>
            <a:r>
              <a:rPr lang="en-US" sz="1400" dirty="0">
                <a:solidFill>
                  <a:srgbClr val="2A2742"/>
                </a:solidFill>
                <a:latin typeface="Arimo" pitchFamily="34" charset="0"/>
                <a:ea typeface="Arimo" pitchFamily="34" charset="-122"/>
                <a:cs typeface="Arimo" pitchFamily="34" charset="-120"/>
              </a:rPr>
              <a:t>Investing in predictive analytics and machine learning to anticipate and address supply chain bottlenecks. Building stronger relationships with suppliers and increasing container availability across key trade lanes can also help balance equipment supply and demand.</a:t>
            </a:r>
            <a:endParaRPr lang="en-US" sz="1400" dirty="0"/>
          </a:p>
        </p:txBody>
      </p:sp>
      <p:sp>
        <p:nvSpPr>
          <p:cNvPr id="24" name="Shape 22"/>
          <p:cNvSpPr/>
          <p:nvPr/>
        </p:nvSpPr>
        <p:spPr>
          <a:xfrm>
            <a:off x="927675" y="6874312"/>
            <a:ext cx="543163" cy="22860"/>
          </a:xfrm>
          <a:prstGeom prst="roundRect">
            <a:avLst>
              <a:gd name="adj" fmla="val 285174"/>
            </a:avLst>
          </a:prstGeom>
          <a:solidFill>
            <a:srgbClr val="BDB8DF"/>
          </a:solidFill>
          <a:ln/>
        </p:spPr>
      </p:sp>
      <p:sp>
        <p:nvSpPr>
          <p:cNvPr id="25" name="Shape 23"/>
          <p:cNvSpPr/>
          <p:nvPr/>
        </p:nvSpPr>
        <p:spPr>
          <a:xfrm>
            <a:off x="601325" y="6711196"/>
            <a:ext cx="349210" cy="349210"/>
          </a:xfrm>
          <a:prstGeom prst="roundRect">
            <a:avLst>
              <a:gd name="adj" fmla="val 18668"/>
            </a:avLst>
          </a:prstGeom>
          <a:solidFill>
            <a:srgbClr val="E9E6FA"/>
          </a:solidFill>
          <a:ln w="7620">
            <a:solidFill>
              <a:srgbClr val="BDB8DF"/>
            </a:solidFill>
            <a:prstDash val="solid"/>
          </a:ln>
        </p:spPr>
      </p:sp>
      <p:sp>
        <p:nvSpPr>
          <p:cNvPr id="26" name="Text 24"/>
          <p:cNvSpPr/>
          <p:nvPr/>
        </p:nvSpPr>
        <p:spPr>
          <a:xfrm>
            <a:off x="709791" y="6769418"/>
            <a:ext cx="132278" cy="232767"/>
          </a:xfrm>
          <a:prstGeom prst="rect">
            <a:avLst/>
          </a:prstGeom>
          <a:noFill/>
          <a:ln/>
        </p:spPr>
        <p:txBody>
          <a:bodyPr wrap="none" lIns="0" tIns="0" rIns="0" bIns="0" rtlCol="0" anchor="t"/>
          <a:lstStyle/>
          <a:p>
            <a:pPr marL="0" indent="0" algn="ctr">
              <a:lnSpc>
                <a:spcPts val="1800"/>
              </a:lnSpc>
              <a:buNone/>
            </a:pPr>
            <a:r>
              <a:rPr lang="en-US" sz="1800" b="1" dirty="0">
                <a:solidFill>
                  <a:srgbClr val="2A2742"/>
                </a:solidFill>
                <a:latin typeface="Outfit Extra Bold" pitchFamily="34" charset="0"/>
                <a:ea typeface="Outfit Extra Bold" pitchFamily="34" charset="-122"/>
                <a:cs typeface="Outfit Extra Bold" pitchFamily="34" charset="-120"/>
              </a:rPr>
              <a:t>5</a:t>
            </a:r>
            <a:endParaRPr lang="en-US" sz="1800" dirty="0"/>
          </a:p>
        </p:txBody>
      </p:sp>
      <p:sp>
        <p:nvSpPr>
          <p:cNvPr id="27" name="Text 25"/>
          <p:cNvSpPr/>
          <p:nvPr/>
        </p:nvSpPr>
        <p:spPr>
          <a:xfrm>
            <a:off x="1629608" y="6691789"/>
            <a:ext cx="3789878" cy="242530"/>
          </a:xfrm>
          <a:prstGeom prst="rect">
            <a:avLst/>
          </a:prstGeom>
          <a:noFill/>
          <a:ln/>
        </p:spPr>
        <p:txBody>
          <a:bodyPr wrap="none" lIns="0" tIns="0" rIns="0" bIns="0" rtlCol="0" anchor="t"/>
          <a:lstStyle/>
          <a:p>
            <a:pPr marL="0" indent="0" algn="l">
              <a:lnSpc>
                <a:spcPts val="1900"/>
              </a:lnSpc>
              <a:buNone/>
            </a:pPr>
            <a:r>
              <a:rPr lang="en-US" sz="1600" b="1" dirty="0">
                <a:solidFill>
                  <a:srgbClr val="2A2742"/>
                </a:solidFill>
                <a:latin typeface="Outfit Extra Bold" pitchFamily="34" charset="0"/>
                <a:ea typeface="Outfit Extra Bold" pitchFamily="34" charset="-122"/>
                <a:cs typeface="Outfit Extra Bold" pitchFamily="34" charset="-120"/>
              </a:rPr>
              <a:t>Strengthening Environmental Compliance</a:t>
            </a:r>
            <a:endParaRPr lang="en-US" sz="1600" dirty="0"/>
          </a:p>
        </p:txBody>
      </p:sp>
      <p:sp>
        <p:nvSpPr>
          <p:cNvPr id="28" name="Text 26"/>
          <p:cNvSpPr/>
          <p:nvPr/>
        </p:nvSpPr>
        <p:spPr>
          <a:xfrm>
            <a:off x="1629608" y="7027426"/>
            <a:ext cx="12457628" cy="496729"/>
          </a:xfrm>
          <a:prstGeom prst="rect">
            <a:avLst/>
          </a:prstGeom>
          <a:noFill/>
          <a:ln/>
        </p:spPr>
        <p:txBody>
          <a:bodyPr wrap="square" lIns="0" tIns="0" rIns="0" bIns="0" rtlCol="0" anchor="t"/>
          <a:lstStyle/>
          <a:p>
            <a:pPr marL="0" indent="0" algn="l">
              <a:lnSpc>
                <a:spcPts val="1950"/>
              </a:lnSpc>
              <a:buNone/>
            </a:pPr>
            <a:r>
              <a:rPr lang="en-US" sz="1400" dirty="0">
                <a:solidFill>
                  <a:srgbClr val="2A2742"/>
                </a:solidFill>
                <a:latin typeface="Arimo" pitchFamily="34" charset="0"/>
                <a:ea typeface="Arimo" pitchFamily="34" charset="-122"/>
                <a:cs typeface="Arimo" pitchFamily="34" charset="-120"/>
              </a:rPr>
              <a:t>Expanding the fleet of eco-friendly vessels and increasing R&amp;D investments in innovative technologies to achieve decarbonization goals. Maersk can leverage carbon credits and participate in global green initiatives to offset emissions while enhancing collaboration with regulatory bodies to stay ahead of compliance changes.</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88407" y="607695"/>
            <a:ext cx="8554641" cy="525304"/>
          </a:xfrm>
          <a:prstGeom prst="rect">
            <a:avLst/>
          </a:prstGeom>
          <a:noFill/>
          <a:ln/>
        </p:spPr>
        <p:txBody>
          <a:bodyPr wrap="none" lIns="0" tIns="0" rIns="0" bIns="0" rtlCol="0" anchor="t"/>
          <a:lstStyle/>
          <a:p>
            <a:pPr marL="0" indent="0">
              <a:lnSpc>
                <a:spcPts val="4100"/>
              </a:lnSpc>
              <a:buNone/>
            </a:pPr>
            <a:r>
              <a:rPr lang="en-US" sz="3300" b="1" dirty="0">
                <a:solidFill>
                  <a:srgbClr val="231971"/>
                </a:solidFill>
                <a:latin typeface="Outfit Extra Bold" pitchFamily="34" charset="0"/>
                <a:ea typeface="Outfit Extra Bold" pitchFamily="34" charset="-122"/>
                <a:cs typeface="Outfit Extra Bold" pitchFamily="34" charset="-120"/>
              </a:rPr>
              <a:t>Maersk and IBM: A Blockchain Joint Venture</a:t>
            </a:r>
            <a:endParaRPr lang="en-US" sz="3300" dirty="0"/>
          </a:p>
        </p:txBody>
      </p:sp>
      <p:pic>
        <p:nvPicPr>
          <p:cNvPr id="3" name="Image 0" descr="preencoded.png"/>
          <p:cNvPicPr>
            <a:picLocks noChangeAspect="1"/>
          </p:cNvPicPr>
          <p:nvPr/>
        </p:nvPicPr>
        <p:blipFill>
          <a:blip r:embed="rId3"/>
          <a:stretch>
            <a:fillRect/>
          </a:stretch>
        </p:blipFill>
        <p:spPr>
          <a:xfrm>
            <a:off x="3119318" y="1469231"/>
            <a:ext cx="1664851" cy="1506617"/>
          </a:xfrm>
          <a:prstGeom prst="rect">
            <a:avLst/>
          </a:prstGeom>
        </p:spPr>
      </p:pic>
      <p:sp>
        <p:nvSpPr>
          <p:cNvPr id="4" name="Text 1"/>
          <p:cNvSpPr/>
          <p:nvPr/>
        </p:nvSpPr>
        <p:spPr>
          <a:xfrm>
            <a:off x="3910727" y="2255163"/>
            <a:ext cx="82034" cy="336233"/>
          </a:xfrm>
          <a:prstGeom prst="rect">
            <a:avLst/>
          </a:prstGeom>
          <a:noFill/>
          <a:ln/>
        </p:spPr>
        <p:txBody>
          <a:bodyPr wrap="none" lIns="0" tIns="0" rIns="0" bIns="0" rtlCol="0" anchor="t"/>
          <a:lstStyle/>
          <a:p>
            <a:pPr marL="0" indent="0" algn="ctr">
              <a:lnSpc>
                <a:spcPts val="2600"/>
              </a:lnSpc>
              <a:buNone/>
            </a:pPr>
            <a:r>
              <a:rPr lang="en-US" sz="1650" b="1" dirty="0">
                <a:solidFill>
                  <a:srgbClr val="2A2742"/>
                </a:solidFill>
                <a:latin typeface="Outfit Extra Bold" pitchFamily="34" charset="0"/>
                <a:ea typeface="Outfit Extra Bold" pitchFamily="34" charset="-122"/>
                <a:cs typeface="Outfit Extra Bold" pitchFamily="34" charset="-120"/>
              </a:rPr>
              <a:t>1</a:t>
            </a:r>
            <a:endParaRPr lang="en-US" sz="1650" dirty="0"/>
          </a:p>
        </p:txBody>
      </p:sp>
      <p:sp>
        <p:nvSpPr>
          <p:cNvPr id="5" name="Text 2"/>
          <p:cNvSpPr/>
          <p:nvPr/>
        </p:nvSpPr>
        <p:spPr>
          <a:xfrm>
            <a:off x="4896933" y="1992511"/>
            <a:ext cx="1934885" cy="262652"/>
          </a:xfrm>
          <a:prstGeom prst="rect">
            <a:avLst/>
          </a:prstGeom>
          <a:noFill/>
          <a:ln/>
        </p:spPr>
        <p:txBody>
          <a:bodyPr wrap="none" lIns="0" tIns="0" rIns="0" bIns="0" rtlCol="0" anchor="t"/>
          <a:lstStyle/>
          <a:p>
            <a:pPr marL="0" indent="0" algn="l">
              <a:lnSpc>
                <a:spcPts val="2050"/>
              </a:lnSpc>
              <a:buNone/>
            </a:pPr>
            <a:r>
              <a:rPr lang="en-US" b="1" dirty="0">
                <a:solidFill>
                  <a:srgbClr val="2A2742"/>
                </a:solidFill>
                <a:latin typeface="Outfit Extra Bold" pitchFamily="34" charset="0"/>
                <a:ea typeface="Outfit Extra Bold" pitchFamily="34" charset="-122"/>
                <a:cs typeface="Outfit Extra Bold" pitchFamily="34" charset="-120"/>
              </a:rPr>
              <a:t>Shared Information</a:t>
            </a:r>
            <a:endParaRPr lang="en-US" dirty="0"/>
          </a:p>
        </p:txBody>
      </p:sp>
      <p:sp>
        <p:nvSpPr>
          <p:cNvPr id="6" name="Shape 3"/>
          <p:cNvSpPr/>
          <p:nvPr/>
        </p:nvSpPr>
        <p:spPr>
          <a:xfrm>
            <a:off x="4826198" y="2987278"/>
            <a:ext cx="9173766" cy="11430"/>
          </a:xfrm>
          <a:prstGeom prst="roundRect">
            <a:avLst>
              <a:gd name="adj" fmla="val 617801"/>
            </a:avLst>
          </a:prstGeom>
          <a:solidFill>
            <a:srgbClr val="BDB8DF"/>
          </a:solidFill>
          <a:ln/>
        </p:spPr>
      </p:sp>
      <p:pic>
        <p:nvPicPr>
          <p:cNvPr id="7" name="Image 1" descr="preencoded.png"/>
          <p:cNvPicPr>
            <a:picLocks noChangeAspect="1"/>
          </p:cNvPicPr>
          <p:nvPr/>
        </p:nvPicPr>
        <p:blipFill>
          <a:blip r:embed="rId4"/>
          <a:stretch>
            <a:fillRect/>
          </a:stretch>
        </p:blipFill>
        <p:spPr>
          <a:xfrm>
            <a:off x="2286833" y="3017877"/>
            <a:ext cx="3329702" cy="1506617"/>
          </a:xfrm>
          <a:prstGeom prst="rect">
            <a:avLst/>
          </a:prstGeom>
        </p:spPr>
      </p:pic>
      <p:sp>
        <p:nvSpPr>
          <p:cNvPr id="8" name="Text 4"/>
          <p:cNvSpPr/>
          <p:nvPr/>
        </p:nvSpPr>
        <p:spPr>
          <a:xfrm>
            <a:off x="3891082" y="3603069"/>
            <a:ext cx="121087" cy="336233"/>
          </a:xfrm>
          <a:prstGeom prst="rect">
            <a:avLst/>
          </a:prstGeom>
          <a:noFill/>
          <a:ln/>
        </p:spPr>
        <p:txBody>
          <a:bodyPr wrap="none" lIns="0" tIns="0" rIns="0" bIns="0" rtlCol="0" anchor="t"/>
          <a:lstStyle/>
          <a:p>
            <a:pPr marL="0" indent="0" algn="ctr">
              <a:lnSpc>
                <a:spcPts val="2600"/>
              </a:lnSpc>
              <a:buNone/>
            </a:pPr>
            <a:r>
              <a:rPr lang="en-US" sz="1650" b="1" dirty="0">
                <a:solidFill>
                  <a:srgbClr val="2A2742"/>
                </a:solidFill>
                <a:latin typeface="Outfit Extra Bold" pitchFamily="34" charset="0"/>
                <a:ea typeface="Outfit Extra Bold" pitchFamily="34" charset="-122"/>
                <a:cs typeface="Outfit Extra Bold" pitchFamily="34" charset="-120"/>
              </a:rPr>
              <a:t>2</a:t>
            </a:r>
            <a:endParaRPr lang="en-US" sz="1650" dirty="0"/>
          </a:p>
        </p:txBody>
      </p:sp>
      <p:sp>
        <p:nvSpPr>
          <p:cNvPr id="9" name="Text 5"/>
          <p:cNvSpPr/>
          <p:nvPr/>
        </p:nvSpPr>
        <p:spPr>
          <a:xfrm>
            <a:off x="5784652" y="3320415"/>
            <a:ext cx="2101572" cy="262652"/>
          </a:xfrm>
          <a:prstGeom prst="rect">
            <a:avLst/>
          </a:prstGeom>
          <a:noFill/>
          <a:ln/>
        </p:spPr>
        <p:txBody>
          <a:bodyPr wrap="none" lIns="0" tIns="0" rIns="0" bIns="0" rtlCol="0" anchor="t"/>
          <a:lstStyle/>
          <a:p>
            <a:pPr marL="0" indent="0" algn="l">
              <a:lnSpc>
                <a:spcPts val="2050"/>
              </a:lnSpc>
              <a:buNone/>
            </a:pPr>
            <a:r>
              <a:rPr lang="en-US" b="1" dirty="0">
                <a:solidFill>
                  <a:srgbClr val="2A2742"/>
                </a:solidFill>
                <a:latin typeface="Outfit Extra Bold" pitchFamily="34" charset="0"/>
                <a:ea typeface="Outfit Extra Bold" pitchFamily="34" charset="-122"/>
                <a:cs typeface="Outfit Extra Bold" pitchFamily="34" charset="-120"/>
              </a:rPr>
              <a:t>Digital Products</a:t>
            </a:r>
            <a:endParaRPr lang="en-US" dirty="0"/>
          </a:p>
        </p:txBody>
      </p:sp>
      <p:sp>
        <p:nvSpPr>
          <p:cNvPr id="10" name="Text 6"/>
          <p:cNvSpPr/>
          <p:nvPr/>
        </p:nvSpPr>
        <p:spPr>
          <a:xfrm>
            <a:off x="5784652" y="3683913"/>
            <a:ext cx="8089225" cy="537924"/>
          </a:xfrm>
          <a:prstGeom prst="rect">
            <a:avLst/>
          </a:prstGeom>
          <a:noFill/>
          <a:ln/>
        </p:spPr>
        <p:txBody>
          <a:bodyPr wrap="square" lIns="0" tIns="0" rIns="0" bIns="0" rtlCol="0" anchor="t"/>
          <a:lstStyle/>
          <a:p>
            <a:pPr marL="0" indent="0" algn="l">
              <a:lnSpc>
                <a:spcPts val="2100"/>
              </a:lnSpc>
              <a:buNone/>
            </a:pPr>
            <a:r>
              <a:rPr lang="en-US" sz="1400" dirty="0">
                <a:solidFill>
                  <a:srgbClr val="2A2742"/>
                </a:solidFill>
                <a:latin typeface="Arimo" pitchFamily="34" charset="0"/>
                <a:ea typeface="Arimo" pitchFamily="34" charset="-122"/>
                <a:cs typeface="Arimo" pitchFamily="34" charset="-120"/>
              </a:rPr>
              <a:t>The joint venture aims to create a platform for sharing information and developing digital products related to trade.</a:t>
            </a:r>
            <a:endParaRPr lang="en-US" sz="1400" dirty="0"/>
          </a:p>
        </p:txBody>
      </p:sp>
      <p:sp>
        <p:nvSpPr>
          <p:cNvPr id="11" name="Shape 7"/>
          <p:cNvSpPr/>
          <p:nvPr/>
        </p:nvSpPr>
        <p:spPr>
          <a:xfrm>
            <a:off x="5658564" y="4535924"/>
            <a:ext cx="8341400" cy="11430"/>
          </a:xfrm>
          <a:prstGeom prst="roundRect">
            <a:avLst>
              <a:gd name="adj" fmla="val 617801"/>
            </a:avLst>
          </a:prstGeom>
          <a:solidFill>
            <a:srgbClr val="BDB8DF"/>
          </a:solidFill>
          <a:ln/>
        </p:spPr>
      </p:sp>
      <p:pic>
        <p:nvPicPr>
          <p:cNvPr id="12" name="Image 2" descr="preencoded.png"/>
          <p:cNvPicPr>
            <a:picLocks noChangeAspect="1"/>
          </p:cNvPicPr>
          <p:nvPr/>
        </p:nvPicPr>
        <p:blipFill>
          <a:blip r:embed="rId5"/>
          <a:stretch>
            <a:fillRect/>
          </a:stretch>
        </p:blipFill>
        <p:spPr>
          <a:xfrm>
            <a:off x="1454468" y="4566523"/>
            <a:ext cx="4994553" cy="1506617"/>
          </a:xfrm>
          <a:prstGeom prst="rect">
            <a:avLst/>
          </a:prstGeom>
        </p:spPr>
      </p:pic>
      <p:sp>
        <p:nvSpPr>
          <p:cNvPr id="13" name="Text 8"/>
          <p:cNvSpPr/>
          <p:nvPr/>
        </p:nvSpPr>
        <p:spPr>
          <a:xfrm>
            <a:off x="3891796" y="5151715"/>
            <a:ext cx="119658" cy="336233"/>
          </a:xfrm>
          <a:prstGeom prst="rect">
            <a:avLst/>
          </a:prstGeom>
          <a:noFill/>
          <a:ln/>
        </p:spPr>
        <p:txBody>
          <a:bodyPr wrap="none" lIns="0" tIns="0" rIns="0" bIns="0" rtlCol="0" anchor="t"/>
          <a:lstStyle/>
          <a:p>
            <a:pPr marL="0" indent="0" algn="ctr">
              <a:lnSpc>
                <a:spcPts val="2600"/>
              </a:lnSpc>
              <a:buNone/>
            </a:pPr>
            <a:r>
              <a:rPr lang="en-US" sz="1650" b="1" dirty="0">
                <a:solidFill>
                  <a:srgbClr val="2A2742"/>
                </a:solidFill>
                <a:latin typeface="Outfit Extra Bold" pitchFamily="34" charset="0"/>
                <a:ea typeface="Outfit Extra Bold" pitchFamily="34" charset="-122"/>
                <a:cs typeface="Outfit Extra Bold" pitchFamily="34" charset="-120"/>
              </a:rPr>
              <a:t>3</a:t>
            </a:r>
            <a:endParaRPr lang="en-US" sz="1650" dirty="0"/>
          </a:p>
        </p:txBody>
      </p:sp>
      <p:sp>
        <p:nvSpPr>
          <p:cNvPr id="14" name="Text 9"/>
          <p:cNvSpPr/>
          <p:nvPr/>
        </p:nvSpPr>
        <p:spPr>
          <a:xfrm>
            <a:off x="6617137" y="4869061"/>
            <a:ext cx="2226350" cy="262652"/>
          </a:xfrm>
          <a:prstGeom prst="rect">
            <a:avLst/>
          </a:prstGeom>
          <a:noFill/>
          <a:ln/>
        </p:spPr>
        <p:txBody>
          <a:bodyPr wrap="none" lIns="0" tIns="0" rIns="0" bIns="0" rtlCol="0" anchor="t"/>
          <a:lstStyle/>
          <a:p>
            <a:pPr marL="0" indent="0" algn="l">
              <a:lnSpc>
                <a:spcPts val="2050"/>
              </a:lnSpc>
              <a:buNone/>
            </a:pPr>
            <a:r>
              <a:rPr lang="en-US" b="1" dirty="0">
                <a:solidFill>
                  <a:srgbClr val="2A2742"/>
                </a:solidFill>
                <a:latin typeface="Outfit Extra Bold" pitchFamily="34" charset="0"/>
                <a:ea typeface="Outfit Extra Bold" pitchFamily="34" charset="-122"/>
                <a:cs typeface="Outfit Extra Bold" pitchFamily="34" charset="-120"/>
              </a:rPr>
              <a:t>Blockchain Technology</a:t>
            </a:r>
            <a:endParaRPr lang="en-US" dirty="0"/>
          </a:p>
        </p:txBody>
      </p:sp>
      <p:sp>
        <p:nvSpPr>
          <p:cNvPr id="15" name="Text 10"/>
          <p:cNvSpPr/>
          <p:nvPr/>
        </p:nvSpPr>
        <p:spPr>
          <a:xfrm>
            <a:off x="6617137" y="5232559"/>
            <a:ext cx="7256740" cy="537924"/>
          </a:xfrm>
          <a:prstGeom prst="rect">
            <a:avLst/>
          </a:prstGeom>
          <a:noFill/>
          <a:ln/>
        </p:spPr>
        <p:txBody>
          <a:bodyPr wrap="square" lIns="0" tIns="0" rIns="0" bIns="0" rtlCol="0" anchor="t"/>
          <a:lstStyle/>
          <a:p>
            <a:pPr marL="0" indent="0" algn="l">
              <a:lnSpc>
                <a:spcPts val="2100"/>
              </a:lnSpc>
              <a:buNone/>
            </a:pPr>
            <a:r>
              <a:rPr lang="en-US" sz="1400" dirty="0">
                <a:solidFill>
                  <a:srgbClr val="2A2742"/>
                </a:solidFill>
                <a:latin typeface="Arimo" pitchFamily="34" charset="0"/>
                <a:ea typeface="Arimo" pitchFamily="34" charset="-122"/>
                <a:cs typeface="Arimo" pitchFamily="34" charset="-120"/>
              </a:rPr>
              <a:t>The platform will leverage blockchain technology, along with other cloud-based open source technologies including artificial intelligence (AI), IoT, and analytics.</a:t>
            </a:r>
            <a:endParaRPr lang="en-US" sz="1400" dirty="0"/>
          </a:p>
        </p:txBody>
      </p:sp>
      <p:sp>
        <p:nvSpPr>
          <p:cNvPr id="16" name="Shape 11"/>
          <p:cNvSpPr/>
          <p:nvPr/>
        </p:nvSpPr>
        <p:spPr>
          <a:xfrm>
            <a:off x="6491049" y="6084570"/>
            <a:ext cx="7508915" cy="11430"/>
          </a:xfrm>
          <a:prstGeom prst="roundRect">
            <a:avLst>
              <a:gd name="adj" fmla="val 617801"/>
            </a:avLst>
          </a:prstGeom>
          <a:solidFill>
            <a:srgbClr val="BDB8DF"/>
          </a:solidFill>
          <a:ln/>
        </p:spPr>
      </p:sp>
      <p:pic>
        <p:nvPicPr>
          <p:cNvPr id="17" name="Image 3" descr="preencoded.png"/>
          <p:cNvPicPr>
            <a:picLocks noChangeAspect="1"/>
          </p:cNvPicPr>
          <p:nvPr/>
        </p:nvPicPr>
        <p:blipFill>
          <a:blip r:embed="rId6"/>
          <a:stretch>
            <a:fillRect/>
          </a:stretch>
        </p:blipFill>
        <p:spPr>
          <a:xfrm>
            <a:off x="621983" y="6115169"/>
            <a:ext cx="6659523" cy="1506617"/>
          </a:xfrm>
          <a:prstGeom prst="rect">
            <a:avLst/>
          </a:prstGeom>
        </p:spPr>
      </p:pic>
      <p:sp>
        <p:nvSpPr>
          <p:cNvPr id="18" name="Text 12"/>
          <p:cNvSpPr/>
          <p:nvPr/>
        </p:nvSpPr>
        <p:spPr>
          <a:xfrm>
            <a:off x="3887272" y="6700361"/>
            <a:ext cx="128826" cy="336233"/>
          </a:xfrm>
          <a:prstGeom prst="rect">
            <a:avLst/>
          </a:prstGeom>
          <a:noFill/>
          <a:ln/>
        </p:spPr>
        <p:txBody>
          <a:bodyPr wrap="none" lIns="0" tIns="0" rIns="0" bIns="0" rtlCol="0" anchor="t"/>
          <a:lstStyle/>
          <a:p>
            <a:pPr marL="0" indent="0" algn="ctr">
              <a:lnSpc>
                <a:spcPts val="2600"/>
              </a:lnSpc>
              <a:buNone/>
            </a:pPr>
            <a:r>
              <a:rPr lang="en-US" sz="1650" b="1" dirty="0">
                <a:solidFill>
                  <a:srgbClr val="2A2742"/>
                </a:solidFill>
                <a:latin typeface="Outfit Extra Bold" pitchFamily="34" charset="0"/>
                <a:ea typeface="Outfit Extra Bold" pitchFamily="34" charset="-122"/>
                <a:cs typeface="Outfit Extra Bold" pitchFamily="34" charset="-120"/>
              </a:rPr>
              <a:t>4</a:t>
            </a:r>
            <a:endParaRPr lang="en-US" sz="1650" dirty="0"/>
          </a:p>
        </p:txBody>
      </p:sp>
      <p:sp>
        <p:nvSpPr>
          <p:cNvPr id="19" name="Text 13"/>
          <p:cNvSpPr/>
          <p:nvPr/>
        </p:nvSpPr>
        <p:spPr>
          <a:xfrm>
            <a:off x="7449622" y="6283285"/>
            <a:ext cx="2578060" cy="262652"/>
          </a:xfrm>
          <a:prstGeom prst="rect">
            <a:avLst/>
          </a:prstGeom>
          <a:noFill/>
          <a:ln/>
        </p:spPr>
        <p:txBody>
          <a:bodyPr wrap="none" lIns="0" tIns="0" rIns="0" bIns="0" rtlCol="0" anchor="t"/>
          <a:lstStyle/>
          <a:p>
            <a:pPr marL="0" indent="0" algn="l">
              <a:lnSpc>
                <a:spcPts val="2050"/>
              </a:lnSpc>
              <a:buNone/>
            </a:pPr>
            <a:r>
              <a:rPr lang="en-US" b="1" dirty="0">
                <a:solidFill>
                  <a:srgbClr val="2A2742"/>
                </a:solidFill>
                <a:latin typeface="Outfit Extra Bold" pitchFamily="34" charset="0"/>
                <a:ea typeface="Outfit Extra Bold" pitchFamily="34" charset="-122"/>
                <a:cs typeface="Outfit Extra Bold" pitchFamily="34" charset="-120"/>
              </a:rPr>
              <a:t>Global Trade Streamlining</a:t>
            </a:r>
            <a:endParaRPr lang="en-US" dirty="0"/>
          </a:p>
        </p:txBody>
      </p:sp>
      <p:sp>
        <p:nvSpPr>
          <p:cNvPr id="20" name="Text 14"/>
          <p:cNvSpPr/>
          <p:nvPr/>
        </p:nvSpPr>
        <p:spPr>
          <a:xfrm>
            <a:off x="7449622" y="6646783"/>
            <a:ext cx="6424255" cy="806887"/>
          </a:xfrm>
          <a:prstGeom prst="rect">
            <a:avLst/>
          </a:prstGeom>
          <a:noFill/>
          <a:ln/>
        </p:spPr>
        <p:txBody>
          <a:bodyPr wrap="square" lIns="0" tIns="0" rIns="0" bIns="0" rtlCol="0" anchor="t"/>
          <a:lstStyle/>
          <a:p>
            <a:pPr marL="0" indent="0" algn="l">
              <a:lnSpc>
                <a:spcPts val="2100"/>
              </a:lnSpc>
              <a:buNone/>
            </a:pPr>
            <a:r>
              <a:rPr lang="en-US" sz="1400" dirty="0">
                <a:solidFill>
                  <a:srgbClr val="2A2742"/>
                </a:solidFill>
                <a:latin typeface="Arimo" pitchFamily="34" charset="0"/>
                <a:ea typeface="Arimo" pitchFamily="34" charset="-122"/>
                <a:cs typeface="Arimo" pitchFamily="34" charset="-120"/>
              </a:rPr>
              <a:t>This venture will empower companies to move and track goods digitally across international borders, helping to overcome challenges related to paper-based systems, supply chain visibility, and potential for corruption.</a:t>
            </a:r>
            <a:endParaRPr lang="en-US" sz="1400" dirty="0"/>
          </a:p>
        </p:txBody>
      </p:sp>
      <p:sp>
        <p:nvSpPr>
          <p:cNvPr id="22" name="TextBox 21">
            <a:extLst>
              <a:ext uri="{FF2B5EF4-FFF2-40B4-BE49-F238E27FC236}">
                <a16:creationId xmlns:a16="http://schemas.microsoft.com/office/drawing/2014/main" id="{983C3251-D3D8-9BA1-6309-999B586E2FDE}"/>
              </a:ext>
            </a:extLst>
          </p:cNvPr>
          <p:cNvSpPr txBox="1"/>
          <p:nvPr/>
        </p:nvSpPr>
        <p:spPr>
          <a:xfrm>
            <a:off x="5081052" y="2284363"/>
            <a:ext cx="7315200" cy="609398"/>
          </a:xfrm>
          <a:prstGeom prst="rect">
            <a:avLst/>
          </a:prstGeom>
          <a:noFill/>
        </p:spPr>
        <p:txBody>
          <a:bodyPr wrap="square">
            <a:spAutoFit/>
          </a:bodyPr>
          <a:lstStyle/>
          <a:p>
            <a:pPr marL="0" indent="0" algn="l">
              <a:lnSpc>
                <a:spcPts val="2100"/>
              </a:lnSpc>
              <a:buNone/>
            </a:pPr>
            <a:r>
              <a:rPr lang="en-US" sz="1400" dirty="0">
                <a:solidFill>
                  <a:srgbClr val="2A2742"/>
                </a:solidFill>
                <a:latin typeface="Arimo" pitchFamily="34" charset="0"/>
                <a:ea typeface="Arimo" pitchFamily="34" charset="-122"/>
                <a:cs typeface="Arimo" pitchFamily="34" charset="-120"/>
              </a:rPr>
              <a:t>Focus on providing secure and paperless documentation and information sharing platform to the industry</a:t>
            </a:r>
            <a:endParaRPr 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88169" y="597575"/>
            <a:ext cx="6630948" cy="525185"/>
          </a:xfrm>
          <a:prstGeom prst="rect">
            <a:avLst/>
          </a:prstGeom>
          <a:noFill/>
          <a:ln/>
        </p:spPr>
        <p:txBody>
          <a:bodyPr wrap="none" lIns="0" tIns="0" rIns="0" bIns="0" rtlCol="0" anchor="t"/>
          <a:lstStyle/>
          <a:p>
            <a:pPr marL="0" indent="0">
              <a:lnSpc>
                <a:spcPts val="4100"/>
              </a:lnSpc>
              <a:buNone/>
            </a:pPr>
            <a:r>
              <a:rPr lang="en-US" sz="3300" b="1" dirty="0">
                <a:solidFill>
                  <a:srgbClr val="231971"/>
                </a:solidFill>
                <a:latin typeface="Outfit Extra Bold" pitchFamily="34" charset="0"/>
                <a:ea typeface="Outfit Extra Bold" pitchFamily="34" charset="-122"/>
                <a:cs typeface="Outfit Extra Bold" pitchFamily="34" charset="-120"/>
              </a:rPr>
              <a:t>Key Goals of Maersk's Solutions</a:t>
            </a:r>
            <a:endParaRPr lang="en-US" sz="3300" dirty="0"/>
          </a:p>
        </p:txBody>
      </p:sp>
      <p:sp>
        <p:nvSpPr>
          <p:cNvPr id="4" name="Text 1"/>
          <p:cNvSpPr/>
          <p:nvPr/>
        </p:nvSpPr>
        <p:spPr>
          <a:xfrm>
            <a:off x="588169" y="1458754"/>
            <a:ext cx="7967662" cy="554593"/>
          </a:xfrm>
          <a:prstGeom prst="rect">
            <a:avLst/>
          </a:prstGeom>
          <a:noFill/>
          <a:ln/>
        </p:spPr>
        <p:txBody>
          <a:bodyPr wrap="none" lIns="0" tIns="0" rIns="0" bIns="0" rtlCol="0" anchor="t"/>
          <a:lstStyle/>
          <a:p>
            <a:pPr marL="0" indent="0" algn="ctr">
              <a:lnSpc>
                <a:spcPts val="4350"/>
              </a:lnSpc>
              <a:buNone/>
            </a:pPr>
            <a:r>
              <a:rPr lang="en-US" sz="3600" b="1" dirty="0">
                <a:solidFill>
                  <a:srgbClr val="2A2742"/>
                </a:solidFill>
                <a:latin typeface="Outfit Extra Bold" pitchFamily="34" charset="0"/>
                <a:ea typeface="Outfit Extra Bold" pitchFamily="34" charset="-122"/>
                <a:cs typeface="Outfit Extra Bold" pitchFamily="34" charset="-120"/>
              </a:rPr>
              <a:t>1</a:t>
            </a:r>
            <a:endParaRPr lang="en-US" sz="3600" dirty="0"/>
          </a:p>
        </p:txBody>
      </p:sp>
      <p:sp>
        <p:nvSpPr>
          <p:cNvPr id="5" name="Text 2"/>
          <p:cNvSpPr/>
          <p:nvPr/>
        </p:nvSpPr>
        <p:spPr>
          <a:xfrm>
            <a:off x="3521631" y="2223254"/>
            <a:ext cx="2100620" cy="262533"/>
          </a:xfrm>
          <a:prstGeom prst="rect">
            <a:avLst/>
          </a:prstGeom>
          <a:noFill/>
          <a:ln/>
        </p:spPr>
        <p:txBody>
          <a:bodyPr wrap="none" lIns="0" tIns="0" rIns="0" bIns="0" rtlCol="0" anchor="t"/>
          <a:lstStyle/>
          <a:p>
            <a:pPr marL="0" indent="0" algn="ctr">
              <a:lnSpc>
                <a:spcPts val="2050"/>
              </a:lnSpc>
              <a:buNone/>
            </a:pPr>
            <a:r>
              <a:rPr lang="en-US" sz="2800" b="1" dirty="0">
                <a:solidFill>
                  <a:srgbClr val="2A2742"/>
                </a:solidFill>
                <a:latin typeface="Outfit Extra Bold" pitchFamily="34" charset="0"/>
                <a:ea typeface="Outfit Extra Bold" pitchFamily="34" charset="-122"/>
                <a:cs typeface="Outfit Extra Bold" pitchFamily="34" charset="-120"/>
              </a:rPr>
              <a:t>Efficiency</a:t>
            </a:r>
            <a:endParaRPr lang="en-US" sz="2800" dirty="0"/>
          </a:p>
        </p:txBody>
      </p:sp>
      <p:sp>
        <p:nvSpPr>
          <p:cNvPr id="6" name="Text 3"/>
          <p:cNvSpPr/>
          <p:nvPr/>
        </p:nvSpPr>
        <p:spPr>
          <a:xfrm>
            <a:off x="588169" y="2586514"/>
            <a:ext cx="7967662" cy="537924"/>
          </a:xfrm>
          <a:prstGeom prst="rect">
            <a:avLst/>
          </a:prstGeom>
          <a:noFill/>
          <a:ln/>
        </p:spPr>
        <p:txBody>
          <a:bodyPr wrap="square" lIns="0" tIns="0" rIns="0" bIns="0" rtlCol="0" anchor="t"/>
          <a:lstStyle/>
          <a:p>
            <a:pPr marL="0" indent="0" algn="ctr">
              <a:lnSpc>
                <a:spcPts val="2100"/>
              </a:lnSpc>
              <a:buNone/>
            </a:pPr>
            <a:r>
              <a:rPr lang="en-US" sz="1600" dirty="0">
                <a:solidFill>
                  <a:srgbClr val="2A2742"/>
                </a:solidFill>
                <a:latin typeface="Arimo" pitchFamily="34" charset="0"/>
                <a:ea typeface="Arimo" pitchFamily="34" charset="-122"/>
                <a:cs typeface="Arimo" pitchFamily="34" charset="-120"/>
              </a:rPr>
              <a:t>Maersk's solutions aims to achieve greater operational efficiency, reducing costs and maintaining its leadership in the shipping industry.</a:t>
            </a:r>
            <a:endParaRPr lang="en-US" sz="1600" dirty="0"/>
          </a:p>
        </p:txBody>
      </p:sp>
      <p:sp>
        <p:nvSpPr>
          <p:cNvPr id="7" name="Text 4"/>
          <p:cNvSpPr/>
          <p:nvPr/>
        </p:nvSpPr>
        <p:spPr>
          <a:xfrm>
            <a:off x="588169" y="3712488"/>
            <a:ext cx="7967662" cy="554593"/>
          </a:xfrm>
          <a:prstGeom prst="rect">
            <a:avLst/>
          </a:prstGeom>
          <a:noFill/>
          <a:ln/>
        </p:spPr>
        <p:txBody>
          <a:bodyPr wrap="none" lIns="0" tIns="0" rIns="0" bIns="0" rtlCol="0" anchor="t"/>
          <a:lstStyle/>
          <a:p>
            <a:pPr marL="0" indent="0" algn="ctr">
              <a:lnSpc>
                <a:spcPts val="4350"/>
              </a:lnSpc>
              <a:buNone/>
            </a:pPr>
            <a:r>
              <a:rPr lang="en-US" sz="3600" b="1" dirty="0">
                <a:solidFill>
                  <a:srgbClr val="2A2742"/>
                </a:solidFill>
                <a:latin typeface="Outfit Extra Bold" pitchFamily="34" charset="0"/>
                <a:ea typeface="Outfit Extra Bold" pitchFamily="34" charset="-122"/>
                <a:cs typeface="Outfit Extra Bold" pitchFamily="34" charset="-120"/>
              </a:rPr>
              <a:t>2</a:t>
            </a:r>
            <a:endParaRPr lang="en-US" sz="3600" dirty="0"/>
          </a:p>
        </p:txBody>
      </p:sp>
      <p:sp>
        <p:nvSpPr>
          <p:cNvPr id="8" name="Text 5"/>
          <p:cNvSpPr/>
          <p:nvPr/>
        </p:nvSpPr>
        <p:spPr>
          <a:xfrm>
            <a:off x="3521631" y="4476988"/>
            <a:ext cx="2100620" cy="262533"/>
          </a:xfrm>
          <a:prstGeom prst="rect">
            <a:avLst/>
          </a:prstGeom>
          <a:noFill/>
          <a:ln/>
        </p:spPr>
        <p:txBody>
          <a:bodyPr wrap="none" lIns="0" tIns="0" rIns="0" bIns="0" rtlCol="0" anchor="t"/>
          <a:lstStyle/>
          <a:p>
            <a:pPr marL="0" indent="0" algn="ctr">
              <a:lnSpc>
                <a:spcPts val="2050"/>
              </a:lnSpc>
              <a:buNone/>
            </a:pPr>
            <a:r>
              <a:rPr lang="en-US" sz="2800" b="1" dirty="0">
                <a:solidFill>
                  <a:srgbClr val="2A2742"/>
                </a:solidFill>
                <a:latin typeface="Outfit Extra Bold" pitchFamily="34" charset="0"/>
                <a:ea typeface="Outfit Extra Bold" pitchFamily="34" charset="-122"/>
                <a:cs typeface="Outfit Extra Bold" pitchFamily="34" charset="-120"/>
              </a:rPr>
              <a:t>Sustainability</a:t>
            </a:r>
            <a:endParaRPr lang="en-US" sz="1650" dirty="0"/>
          </a:p>
        </p:txBody>
      </p:sp>
      <p:sp>
        <p:nvSpPr>
          <p:cNvPr id="9" name="Text 6"/>
          <p:cNvSpPr/>
          <p:nvPr/>
        </p:nvSpPr>
        <p:spPr>
          <a:xfrm>
            <a:off x="588169" y="4840248"/>
            <a:ext cx="7967662" cy="537924"/>
          </a:xfrm>
          <a:prstGeom prst="rect">
            <a:avLst/>
          </a:prstGeom>
          <a:noFill/>
          <a:ln/>
        </p:spPr>
        <p:txBody>
          <a:bodyPr wrap="square" lIns="0" tIns="0" rIns="0" bIns="0" rtlCol="0" anchor="t"/>
          <a:lstStyle/>
          <a:p>
            <a:pPr marL="0" indent="0" algn="ctr">
              <a:lnSpc>
                <a:spcPts val="2100"/>
              </a:lnSpc>
              <a:buNone/>
            </a:pPr>
            <a:r>
              <a:rPr lang="en-US" sz="1600" dirty="0">
                <a:solidFill>
                  <a:srgbClr val="2A2742"/>
                </a:solidFill>
                <a:latin typeface="Arimo" pitchFamily="34" charset="0"/>
                <a:ea typeface="Arimo" pitchFamily="34" charset="-122"/>
                <a:cs typeface="Arimo" pitchFamily="34" charset="-120"/>
              </a:rPr>
              <a:t>Proactive measures aligns with long-term goals of sustainability, profitability, and customer satisfaction. Maersk invests in eco-friendly vessels and fosters partnerships with governments and stakeholders.</a:t>
            </a:r>
            <a:endParaRPr lang="en-US" sz="1600" dirty="0"/>
          </a:p>
        </p:txBody>
      </p:sp>
      <p:sp>
        <p:nvSpPr>
          <p:cNvPr id="10" name="Text 7"/>
          <p:cNvSpPr/>
          <p:nvPr/>
        </p:nvSpPr>
        <p:spPr>
          <a:xfrm>
            <a:off x="588169" y="5966222"/>
            <a:ext cx="7967662" cy="554593"/>
          </a:xfrm>
          <a:prstGeom prst="rect">
            <a:avLst/>
          </a:prstGeom>
          <a:noFill/>
          <a:ln/>
        </p:spPr>
        <p:txBody>
          <a:bodyPr wrap="none" lIns="0" tIns="0" rIns="0" bIns="0" rtlCol="0" anchor="t"/>
          <a:lstStyle/>
          <a:p>
            <a:pPr marL="0" indent="0" algn="ctr">
              <a:lnSpc>
                <a:spcPts val="4350"/>
              </a:lnSpc>
              <a:buNone/>
            </a:pPr>
            <a:r>
              <a:rPr lang="en-US" sz="3600" b="1" dirty="0">
                <a:solidFill>
                  <a:srgbClr val="2A2742"/>
                </a:solidFill>
                <a:latin typeface="Outfit Extra Bold" pitchFamily="34" charset="0"/>
                <a:ea typeface="Outfit Extra Bold" pitchFamily="34" charset="-122"/>
                <a:cs typeface="Outfit Extra Bold" pitchFamily="34" charset="-120"/>
              </a:rPr>
              <a:t>3</a:t>
            </a:r>
            <a:endParaRPr lang="en-US" sz="3600" dirty="0"/>
          </a:p>
        </p:txBody>
      </p:sp>
      <p:sp>
        <p:nvSpPr>
          <p:cNvPr id="11" name="Text 8"/>
          <p:cNvSpPr/>
          <p:nvPr/>
        </p:nvSpPr>
        <p:spPr>
          <a:xfrm>
            <a:off x="3521631" y="6730722"/>
            <a:ext cx="2100620" cy="262533"/>
          </a:xfrm>
          <a:prstGeom prst="rect">
            <a:avLst/>
          </a:prstGeom>
          <a:noFill/>
          <a:ln/>
        </p:spPr>
        <p:txBody>
          <a:bodyPr wrap="none" lIns="0" tIns="0" rIns="0" bIns="0" rtlCol="0" anchor="t"/>
          <a:lstStyle/>
          <a:p>
            <a:pPr marL="0" indent="0" algn="ctr">
              <a:lnSpc>
                <a:spcPts val="2050"/>
              </a:lnSpc>
              <a:buNone/>
            </a:pPr>
            <a:r>
              <a:rPr lang="en-US" sz="2800" b="1" dirty="0">
                <a:solidFill>
                  <a:srgbClr val="2A2742"/>
                </a:solidFill>
                <a:latin typeface="Outfit Extra Bold" pitchFamily="34" charset="0"/>
                <a:ea typeface="Outfit Extra Bold" pitchFamily="34" charset="-122"/>
                <a:cs typeface="Outfit Extra Bold" pitchFamily="34" charset="-120"/>
              </a:rPr>
              <a:t>Adaptability</a:t>
            </a:r>
            <a:endParaRPr lang="en-US" sz="1650" dirty="0"/>
          </a:p>
        </p:txBody>
      </p:sp>
      <p:sp>
        <p:nvSpPr>
          <p:cNvPr id="12" name="Text 9"/>
          <p:cNvSpPr/>
          <p:nvPr/>
        </p:nvSpPr>
        <p:spPr>
          <a:xfrm>
            <a:off x="588169" y="7093982"/>
            <a:ext cx="7967662" cy="537924"/>
          </a:xfrm>
          <a:prstGeom prst="rect">
            <a:avLst/>
          </a:prstGeom>
          <a:noFill/>
          <a:ln/>
        </p:spPr>
        <p:txBody>
          <a:bodyPr wrap="square" lIns="0" tIns="0" rIns="0" bIns="0" rtlCol="0" anchor="t"/>
          <a:lstStyle/>
          <a:p>
            <a:pPr marL="0" indent="0" algn="ctr">
              <a:lnSpc>
                <a:spcPts val="2100"/>
              </a:lnSpc>
              <a:buNone/>
            </a:pPr>
            <a:r>
              <a:rPr lang="en-US" sz="1600" dirty="0">
                <a:solidFill>
                  <a:srgbClr val="2A2742"/>
                </a:solidFill>
                <a:latin typeface="Arimo" pitchFamily="34" charset="0"/>
                <a:ea typeface="Arimo" pitchFamily="34" charset="-122"/>
                <a:cs typeface="Arimo" pitchFamily="34" charset="-120"/>
              </a:rPr>
              <a:t>Maersk's ability to remain agile and innovative will be critical for navigating uncertainties and sustaining its competitive edge.</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147173"/>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Next Step: A Sustainable Future</a:t>
            </a:r>
            <a:endParaRPr lang="en-US" sz="4450" dirty="0"/>
          </a:p>
        </p:txBody>
      </p:sp>
      <p:sp>
        <p:nvSpPr>
          <p:cNvPr id="4" name="Text 1"/>
          <p:cNvSpPr/>
          <p:nvPr/>
        </p:nvSpPr>
        <p:spPr>
          <a:xfrm>
            <a:off x="793790" y="3904893"/>
            <a:ext cx="7556421" cy="2177415"/>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Maersk's continued dedication to sustainability, technology, and innovation will be critical in ensuring a future where the global shipping industry remains efficient, resilient, and environmentally responsible. Maersk's commitment to navigating the complexities of global trade while contributing to a more sustainable future is a testament to its leadership in the shipping industry.</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TotalTime>
  <Words>922</Words>
  <Application>Microsoft Office PowerPoint</Application>
  <PresentationFormat>Custom</PresentationFormat>
  <Paragraphs>88</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Arimo</vt:lpstr>
      <vt:lpstr>Arial</vt:lpstr>
      <vt:lpstr>Outfit Extra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Sunil Kumar</cp:lastModifiedBy>
  <cp:revision>11</cp:revision>
  <dcterms:created xsi:type="dcterms:W3CDTF">2024-12-07T17:14:36Z</dcterms:created>
  <dcterms:modified xsi:type="dcterms:W3CDTF">2024-12-07T18:14:53Z</dcterms:modified>
</cp:coreProperties>
</file>